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9" r:id="rId2"/>
    <p:sldMasterId id="2147484122" r:id="rId3"/>
    <p:sldMasterId id="2147484130" r:id="rId4"/>
    <p:sldMasterId id="2147484139" r:id="rId5"/>
  </p:sldMasterIdLst>
  <p:notesMasterIdLst>
    <p:notesMasterId r:id="rId37"/>
  </p:notesMasterIdLst>
  <p:handoutMasterIdLst>
    <p:handoutMasterId r:id="rId38"/>
  </p:handoutMasterIdLst>
  <p:sldIdLst>
    <p:sldId id="463" r:id="rId6"/>
    <p:sldId id="449" r:id="rId7"/>
    <p:sldId id="456" r:id="rId8"/>
    <p:sldId id="484" r:id="rId9"/>
    <p:sldId id="674" r:id="rId10"/>
    <p:sldId id="598" r:id="rId11"/>
    <p:sldId id="600" r:id="rId12"/>
    <p:sldId id="601" r:id="rId13"/>
    <p:sldId id="602" r:id="rId14"/>
    <p:sldId id="603" r:id="rId15"/>
    <p:sldId id="670" r:id="rId16"/>
    <p:sldId id="671" r:id="rId17"/>
    <p:sldId id="488" r:id="rId18"/>
    <p:sldId id="409" r:id="rId19"/>
    <p:sldId id="451" r:id="rId20"/>
    <p:sldId id="525" r:id="rId21"/>
    <p:sldId id="452" r:id="rId22"/>
    <p:sldId id="434" r:id="rId23"/>
    <p:sldId id="530" r:id="rId24"/>
    <p:sldId id="522" r:id="rId25"/>
    <p:sldId id="523" r:id="rId26"/>
    <p:sldId id="524" r:id="rId27"/>
    <p:sldId id="459" r:id="rId28"/>
    <p:sldId id="477" r:id="rId29"/>
    <p:sldId id="478" r:id="rId30"/>
    <p:sldId id="479" r:id="rId31"/>
    <p:sldId id="415" r:id="rId32"/>
    <p:sldId id="460" r:id="rId33"/>
    <p:sldId id="480" r:id="rId34"/>
    <p:sldId id="528" r:id="rId35"/>
    <p:sldId id="426"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an Andrews" initials="" lastIdx="24" clrIdx="0"/>
  <p:cmAuthor id="1" name="Kamala Dasika" initials="" lastIdx="52" clrIdx="1"/>
  <p:cmAuthor id="2" name="Danny Rosen" initials="" lastIdx="6" clrIdx="2"/>
  <p:cmAuthor id="3" name="Vinay Upadhya" initials="" lastIdx="3" clrIdx="3"/>
  <p:cmAuthor id="4" name="Mike Dalessio" initials="" lastIdx="3" clrIdx="4"/>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clrMru>
    <a:srgbClr val="00FF00"/>
    <a:srgbClr val="0000FF"/>
    <a:srgbClr val="D4E5E2"/>
    <a:srgbClr val="D45A5D"/>
    <a:srgbClr val="CB7684"/>
    <a:srgbClr val="AED4CF"/>
    <a:srgbClr val="8893B4"/>
    <a:srgbClr val="D9D9E5"/>
    <a:srgbClr val="D3EAE6"/>
    <a:srgbClr val="4ABDA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47" autoAdjust="0"/>
    <p:restoredTop sz="63375" autoAdjust="0"/>
  </p:normalViewPr>
  <p:slideViewPr>
    <p:cSldViewPr snapToGrid="0" snapToObjects="1">
      <p:cViewPr varScale="1">
        <p:scale>
          <a:sx n="85" d="100"/>
          <a:sy n="85" d="100"/>
        </p:scale>
        <p:origin x="-1664" y="-112"/>
      </p:cViewPr>
      <p:guideLst>
        <p:guide orient="horz" pos="1620"/>
        <p:guide pos="2880"/>
      </p:guideLst>
    </p:cSldViewPr>
  </p:slideViewPr>
  <p:notesTextViewPr>
    <p:cViewPr>
      <p:scale>
        <a:sx n="95" d="100"/>
        <a:sy n="95" d="100"/>
      </p:scale>
      <p:origin x="0" y="0"/>
    </p:cViewPr>
  </p:notesTextViewPr>
  <p:sorterViewPr>
    <p:cViewPr>
      <p:scale>
        <a:sx n="80" d="100"/>
        <a:sy n="80" d="100"/>
      </p:scale>
      <p:origin x="0" y="0"/>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3/8/17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3/8/17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Shape 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 name="Shape 3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6" name="Shape 3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10</a:t>
            </a:fld>
            <a:endParaRPr lang="en-US"/>
          </a:p>
        </p:txBody>
      </p:sp>
    </p:spTree>
    <p:extLst>
      <p:ext uri="{BB962C8B-B14F-4D97-AF65-F5344CB8AC3E}">
        <p14:creationId xmlns:p14="http://schemas.microsoft.com/office/powerpoint/2010/main" val="259559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11</a:t>
            </a:fld>
            <a:endParaRPr lang="en-US"/>
          </a:p>
        </p:txBody>
      </p:sp>
    </p:spTree>
    <p:extLst>
      <p:ext uri="{BB962C8B-B14F-4D97-AF65-F5344CB8AC3E}">
        <p14:creationId xmlns:p14="http://schemas.microsoft.com/office/powerpoint/2010/main" val="259559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12</a:t>
            </a:fld>
            <a:endParaRPr lang="en-US"/>
          </a:p>
        </p:txBody>
      </p:sp>
    </p:spTree>
    <p:extLst>
      <p:ext uri="{BB962C8B-B14F-4D97-AF65-F5344CB8AC3E}">
        <p14:creationId xmlns:p14="http://schemas.microsoft.com/office/powerpoint/2010/main" val="259559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Shape 1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61" name="Shape 126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1200" b="1" i="0" u="none" strike="noStrike" cap="none">
                <a:solidFill>
                  <a:schemeClr val="dk1"/>
                </a:solidFill>
                <a:latin typeface="Calibri"/>
                <a:ea typeface="Calibri"/>
                <a:cs typeface="Calibri"/>
                <a:sym typeface="Calibri"/>
              </a:rPr>
              <a:t>Continuous delivery is key to iterative development process</a:t>
            </a:r>
            <a:r>
              <a:rPr lang="en" sz="1200" b="0" i="0" u="none" strike="noStrike" cap="none">
                <a:solidFill>
                  <a:schemeClr val="dk1"/>
                </a:solidFill>
                <a:latin typeface="Calibri"/>
                <a:ea typeface="Calibri"/>
                <a:cs typeface="Calibri"/>
                <a:sym typeface="Calibri"/>
              </a:rPr>
              <a:t> and CI/CD tools provide the </a:t>
            </a:r>
            <a:r>
              <a:rPr lang="en" sz="1200" b="1" i="0" u="none" strike="noStrike" cap="none">
                <a:solidFill>
                  <a:schemeClr val="dk1"/>
                </a:solidFill>
                <a:latin typeface="Calibri"/>
                <a:ea typeface="Calibri"/>
                <a:cs typeface="Calibri"/>
                <a:sym typeface="Calibri"/>
              </a:rPr>
              <a:t>framework for delivery process with transparency between Dev and Ops. </a:t>
            </a:r>
          </a:p>
          <a:p>
            <a:pPr marL="0" marR="0" lvl="0" indent="0" algn="l" rtl="0">
              <a:lnSpc>
                <a:spcPct val="100000"/>
              </a:lnSpc>
              <a:spcBef>
                <a:spcPts val="0"/>
              </a:spcBef>
              <a:spcAft>
                <a:spcPts val="0"/>
              </a:spcAft>
              <a:buClr>
                <a:schemeClr val="dk1"/>
              </a:buClr>
              <a:buSzPct val="25000"/>
              <a:buFont typeface="Calibri"/>
              <a:buNone/>
            </a:pPr>
            <a:r>
              <a:rPr lang="en" sz="1200" b="1" i="0" u="none" strike="noStrike" cap="none">
                <a:solidFill>
                  <a:schemeClr val="dk1"/>
                </a:solidFill>
                <a:latin typeface="Calibri"/>
                <a:ea typeface="Calibri"/>
                <a:cs typeface="Calibri"/>
                <a:sym typeface="Calibri"/>
              </a:rPr>
              <a:t>First platform built assuming CD as the prime directive. The platform</a:t>
            </a:r>
            <a:r>
              <a:rPr lang="en" sz="1800" b="1" i="0" u="none" strike="noStrike" cap="none">
                <a:solidFill>
                  <a:schemeClr val="dk1"/>
                </a:solidFill>
                <a:latin typeface="Calibri"/>
                <a:ea typeface="Calibri"/>
                <a:cs typeface="Calibri"/>
                <a:sym typeface="Calibri"/>
              </a:rPr>
              <a:t> </a:t>
            </a:r>
            <a:r>
              <a:rPr lang="en" sz="1200" b="1" i="0" u="none" strike="noStrike" cap="none">
                <a:solidFill>
                  <a:schemeClr val="dk1"/>
                </a:solidFill>
                <a:latin typeface="Calibri"/>
                <a:ea typeface="Calibri"/>
                <a:cs typeface="Calibri"/>
                <a:sym typeface="Calibri"/>
              </a:rPr>
              <a:t>integrates tools and automates processes</a:t>
            </a:r>
            <a:r>
              <a:rPr lang="en" sz="1200" b="0" i="0" u="none" strike="noStrike" cap="none">
                <a:solidFill>
                  <a:schemeClr val="dk1"/>
                </a:solidFill>
                <a:latin typeface="Calibri"/>
                <a:ea typeface="Calibri"/>
                <a:cs typeface="Calibri"/>
                <a:sym typeface="Calibri"/>
              </a:rPr>
              <a:t> for full app lifecycle from testing to builds and deployment </a:t>
            </a: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It provides a </a:t>
            </a:r>
          </a:p>
          <a:p>
            <a:pPr marL="457200" marR="0" lvl="1" indent="0" algn="l" rtl="0">
              <a:spcBef>
                <a:spcPts val="0"/>
              </a:spcBef>
              <a:buSzPct val="25000"/>
              <a:buNone/>
            </a:pPr>
            <a:r>
              <a:rPr lang="en" sz="1200" b="1" i="0" u="none" strike="noStrike" cap="none">
                <a:solidFill>
                  <a:schemeClr val="dk1"/>
                </a:solidFill>
                <a:latin typeface="Calibri"/>
                <a:ea typeface="Calibri"/>
                <a:cs typeface="Calibri"/>
                <a:sym typeface="Calibri"/>
              </a:rPr>
              <a:t>consistent API to automate deployments</a:t>
            </a:r>
            <a:r>
              <a:rPr lang="en" sz="1200" b="0" i="0" u="none" strike="noStrike" cap="none">
                <a:solidFill>
                  <a:schemeClr val="dk1"/>
                </a:solidFill>
                <a:latin typeface="Calibri"/>
                <a:ea typeface="Calibri"/>
                <a:cs typeface="Calibri"/>
                <a:sym typeface="Calibri"/>
              </a:rPr>
              <a:t>, </a:t>
            </a:r>
            <a:r>
              <a:rPr lang="en" sz="1200" b="1" i="0" u="none" strike="noStrike" cap="none">
                <a:solidFill>
                  <a:schemeClr val="dk1"/>
                </a:solidFill>
                <a:latin typeface="Calibri"/>
                <a:ea typeface="Calibri"/>
                <a:cs typeface="Calibri"/>
                <a:sym typeface="Calibri"/>
              </a:rPr>
              <a:t> </a:t>
            </a:r>
          </a:p>
          <a:p>
            <a:pPr marL="457200" marR="0" lvl="1" indent="0" algn="l" rtl="0">
              <a:spcBef>
                <a:spcPts val="0"/>
              </a:spcBef>
              <a:buSzPct val="25000"/>
              <a:buNone/>
            </a:pPr>
            <a:r>
              <a:rPr lang="en" sz="1200" b="1" i="0" u="none" strike="noStrike" cap="none">
                <a:solidFill>
                  <a:schemeClr val="dk1"/>
                </a:solidFill>
                <a:latin typeface="Calibri"/>
                <a:ea typeface="Calibri"/>
                <a:cs typeface="Calibri"/>
                <a:sym typeface="Calibri"/>
              </a:rPr>
              <a:t>standard tooling for all apps</a:t>
            </a:r>
            <a:r>
              <a:rPr lang="en" sz="1200" b="0" i="0" u="none" strike="noStrike" cap="none">
                <a:solidFill>
                  <a:schemeClr val="dk1"/>
                </a:solidFill>
                <a:latin typeface="Calibri"/>
                <a:ea typeface="Calibri"/>
                <a:cs typeface="Calibri"/>
                <a:sym typeface="Calibri"/>
              </a:rPr>
              <a:t> with </a:t>
            </a:r>
          </a:p>
          <a:p>
            <a:pPr marL="457200" marR="0" lvl="1" indent="0" algn="l" rtl="0">
              <a:spcBef>
                <a:spcPts val="0"/>
              </a:spcBef>
              <a:buSzPct val="25000"/>
              <a:buNone/>
            </a:pPr>
            <a:r>
              <a:rPr lang="en" sz="1200" b="0" i="0" u="none" strike="noStrike" cap="none">
                <a:solidFill>
                  <a:schemeClr val="dk1"/>
                </a:solidFill>
                <a:latin typeface="Calibri"/>
                <a:ea typeface="Calibri"/>
                <a:cs typeface="Calibri"/>
                <a:sym typeface="Calibri"/>
              </a:rPr>
              <a:t>C</a:t>
            </a:r>
            <a:r>
              <a:rPr lang="en" sz="1200" b="1" i="0" u="none" strike="noStrike" cap="none">
                <a:solidFill>
                  <a:schemeClr val="dk1"/>
                </a:solidFill>
                <a:latin typeface="Calibri"/>
                <a:ea typeface="Calibri"/>
                <a:cs typeface="Calibri"/>
                <a:sym typeface="Calibri"/>
              </a:rPr>
              <a:t>ommits from many teams rolling into production </a:t>
            </a:r>
            <a:r>
              <a:rPr lang="en" sz="1200" b="0" i="0" u="none" strike="noStrike" cap="none">
                <a:solidFill>
                  <a:schemeClr val="dk1"/>
                </a:solidFill>
                <a:latin typeface="Calibri"/>
                <a:ea typeface="Calibri"/>
                <a:cs typeface="Calibri"/>
                <a:sym typeface="Calibri"/>
              </a:rPr>
              <a:t>hosted env as </a:t>
            </a:r>
            <a:r>
              <a:rPr lang="en" sz="1200" b="1" i="0" u="none" strike="noStrike" cap="none">
                <a:solidFill>
                  <a:schemeClr val="dk1"/>
                </a:solidFill>
                <a:latin typeface="Calibri"/>
                <a:ea typeface="Calibri"/>
                <a:cs typeface="Calibri"/>
                <a:sym typeface="Calibri"/>
              </a:rPr>
              <a:t>fast as possible with safety</a:t>
            </a: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GitLab, Jenkins and Artifactory can also be installed on and managed by Pivotal Cloud Foundry, which makes it even quicker and easier to get these platforms up and running.</a:t>
            </a:r>
          </a:p>
          <a:p>
            <a:pPr marL="457200" marR="0" lvl="1" indent="0" algn="l" rtl="0">
              <a:spcBef>
                <a:spcPts val="0"/>
              </a:spcBef>
              <a:spcAft>
                <a:spcPts val="0"/>
              </a:spcAft>
              <a:buNone/>
            </a:pPr>
            <a:endParaRPr sz="1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1" i="0" u="none" strike="noStrike" cap="none">
                <a:solidFill>
                  <a:schemeClr val="dk1"/>
                </a:solidFill>
                <a:latin typeface="Calibri"/>
                <a:ea typeface="Calibri"/>
                <a:cs typeface="Calibri"/>
                <a:sym typeface="Calibri"/>
              </a:rPr>
              <a:t>-------------------Notes on the partner and SCS  products for in case of further discussion-------------------</a:t>
            </a:r>
          </a:p>
          <a:p>
            <a:pPr marL="0" marR="0" lvl="0" indent="0" algn="l" rtl="0">
              <a:spcBef>
                <a:spcPts val="0"/>
              </a:spcBef>
              <a:buNone/>
            </a:pPr>
            <a:endParaRPr sz="1200" b="1"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 sz="1200" b="1" i="0" u="none" strike="noStrike" cap="none">
                <a:solidFill>
                  <a:schemeClr val="dk1"/>
                </a:solidFill>
                <a:latin typeface="Calibri"/>
                <a:ea typeface="Calibri"/>
                <a:cs typeface="Calibri"/>
                <a:sym typeface="Calibri"/>
              </a:rPr>
              <a:t>Gitab</a:t>
            </a:r>
            <a:r>
              <a:rPr lang="en" sz="1200" b="0" i="0" u="none" strike="noStrike" cap="none">
                <a:solidFill>
                  <a:schemeClr val="dk1"/>
                </a:solidFill>
                <a:latin typeface="Calibri"/>
                <a:ea typeface="Calibri"/>
                <a:cs typeface="Calibri"/>
                <a:sym typeface="Calibri"/>
              </a:rPr>
              <a:t> - Source control product using GIT that includes git repository management, code reviews, issue tracking, wikis , etc. We provide a managed solution, including automated deployment, configuration, scaling &amp; upgrade (via Ops Manager)  with persisted data and configuration. Not required to be an expert in Git. </a:t>
            </a:r>
          </a:p>
          <a:p>
            <a:pPr marL="0" marR="0" lvl="0" indent="0" algn="l" rtl="0">
              <a:spcBef>
                <a:spcPts val="0"/>
              </a:spcBef>
              <a:buSzPct val="25000"/>
              <a:buNone/>
            </a:pPr>
            <a:r>
              <a:rPr lang="en" sz="1200" b="1" i="0" u="none" strike="noStrike" cap="none">
                <a:solidFill>
                  <a:schemeClr val="dk1"/>
                </a:solidFill>
                <a:latin typeface="Calibri"/>
                <a:ea typeface="Calibri"/>
                <a:cs typeface="Calibri"/>
                <a:sym typeface="Calibri"/>
              </a:rPr>
              <a:t>Jenkins</a:t>
            </a:r>
            <a:r>
              <a:rPr lang="en" sz="1200" b="0" i="0" u="none" strike="noStrike" cap="none">
                <a:solidFill>
                  <a:schemeClr val="dk1"/>
                </a:solidFill>
                <a:latin typeface="Calibri"/>
                <a:ea typeface="Calibri"/>
                <a:cs typeface="Calibri"/>
                <a:sym typeface="Calibri"/>
              </a:rPr>
              <a:t> - #1 CI tool, 8 years old. Includes the core open source Jenkins technology with advanced enterprise features developed by CloudBees. CB provides professional technical support for Jenkins and 1000+ open source community Jenkins plugins.  One click install and scale w/ PCF Ops manager, integrated authentication with PCF UAA to provide single sign-on and support for role-based authentication and authorization </a:t>
            </a:r>
          </a:p>
          <a:p>
            <a:pPr marL="0" marR="0" lvl="0" indent="0" algn="l" rtl="0">
              <a:spcBef>
                <a:spcPts val="0"/>
              </a:spcBef>
              <a:buSzPct val="25000"/>
              <a:buNone/>
            </a:pPr>
            <a:r>
              <a:rPr lang="en" sz="1200" b="1" i="0" u="none" strike="noStrike" cap="none">
                <a:solidFill>
                  <a:schemeClr val="dk1"/>
                </a:solidFill>
                <a:latin typeface="Calibri"/>
                <a:ea typeface="Calibri"/>
                <a:cs typeface="Calibri"/>
                <a:sym typeface="Calibri"/>
              </a:rPr>
              <a:t>JFrog artifactory</a:t>
            </a:r>
            <a:r>
              <a:rPr lang="en" sz="1200" b="0" i="0" u="none" strike="noStrike" cap="none">
                <a:solidFill>
                  <a:schemeClr val="dk1"/>
                </a:solidFill>
                <a:latin typeface="Calibri"/>
                <a:ea typeface="Calibri"/>
                <a:cs typeface="Calibri"/>
                <a:sym typeface="Calibri"/>
              </a:rPr>
              <a:t> -  Automate all aspects of artifact management using REST API. Powerful enterprise features and fine grained permissions. Advanced security and reliability features control access to artifacts, where they’re deployed and supports large load bursts with extremely high concurrency+data integrity. Can serve as internal &amp; private docker registry access. Push button deployment , automated upgrades via PCF Ops Manager, with persisted data and configuration. Not required to be an expert in JFrog Artifactory.</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1262" name="Shape 126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13</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previous generations of tools leave a lot of  burden on operators. To minimize the number of handoffs and human effort E</a:t>
            </a:r>
            <a:r>
              <a:rPr lang="en-US" sz="1200" b="1" kern="1200" dirty="0" smtClean="0">
                <a:solidFill>
                  <a:schemeClr val="tx1"/>
                </a:solidFill>
                <a:effectLst/>
                <a:latin typeface="+mn-lt"/>
                <a:ea typeface="+mn-ea"/>
                <a:cs typeface="+mn-cs"/>
              </a:rPr>
              <a:t>verything to manage the app is built in to the platform</a:t>
            </a:r>
            <a:r>
              <a:rPr lang="en-US" sz="1200" kern="1200" dirty="0" smtClean="0">
                <a:solidFill>
                  <a:schemeClr val="tx1"/>
                </a:solidFill>
                <a:effectLst/>
                <a:latin typeface="+mn-lt"/>
                <a:ea typeface="+mn-ea"/>
                <a:cs typeface="+mn-cs"/>
              </a:rPr>
              <a:t> - all the pesky details of getting the app into prod, securing, patching and keeping it available. </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PCF provides an </a:t>
            </a:r>
            <a:r>
              <a:rPr lang="en-US" sz="1200" b="1" kern="1200" dirty="0" smtClean="0">
                <a:solidFill>
                  <a:schemeClr val="tx1"/>
                </a:solidFill>
                <a:effectLst/>
                <a:latin typeface="+mn-lt"/>
                <a:ea typeface="+mn-ea"/>
                <a:cs typeface="+mn-cs"/>
              </a:rPr>
              <a:t>abstraction layer t</a:t>
            </a:r>
            <a:r>
              <a:rPr lang="en-US" sz="1200" kern="1200" dirty="0" smtClean="0">
                <a:solidFill>
                  <a:schemeClr val="tx1"/>
                </a:solidFill>
                <a:effectLst/>
                <a:latin typeface="+mn-lt"/>
                <a:ea typeface="+mn-ea"/>
                <a:cs typeface="+mn-cs"/>
              </a:rPr>
              <a:t>hat allow you to scale out with application containers as the unit (not the VMs). So…You will no longer need to know which VM or where your app container is running because PCF surfaces visibility at the app layer and not through infrastructure constructs like VMs. </a:t>
            </a:r>
            <a:r>
              <a:rPr lang="en-US" sz="1200" b="1" kern="1200" dirty="0" smtClean="0">
                <a:solidFill>
                  <a:schemeClr val="tx1"/>
                </a:solidFill>
                <a:effectLst/>
                <a:latin typeface="+mn-lt"/>
                <a:ea typeface="+mn-ea"/>
                <a:cs typeface="+mn-cs"/>
              </a:rPr>
              <a:t>The instance of your app is the primitive that PCF uses. </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Roles and Identity: </a:t>
            </a:r>
            <a:r>
              <a:rPr lang="en-US" sz="1200" kern="1200" dirty="0" smtClean="0">
                <a:solidFill>
                  <a:schemeClr val="tx1"/>
                </a:solidFill>
                <a:effectLst/>
                <a:latin typeface="+mn-lt"/>
                <a:ea typeface="+mn-ea"/>
                <a:cs typeface="+mn-cs"/>
              </a:rPr>
              <a:t>Policy enforcement and role based access to platform resources are all integrated and can be set. Using our SSO service,  operator overhead of enabling security for apps is drastically reduced</a:t>
            </a:r>
            <a:r>
              <a:rPr lang="en-US" dirty="0" smtClean="0">
                <a:effectLst/>
              </a:rPr>
              <a:t> because it</a:t>
            </a:r>
            <a:r>
              <a:rPr lang="uk-UA" dirty="0" smtClean="0">
                <a:effectLst/>
              </a:rPr>
              <a:t>’</a:t>
            </a:r>
            <a:r>
              <a:rPr lang="en-US" dirty="0" smtClean="0">
                <a:effectLst/>
              </a:rPr>
              <a:t>s</a:t>
            </a:r>
            <a:r>
              <a:rPr lang="en-US" baseline="0" dirty="0" smtClean="0">
                <a:effectLst/>
              </a:rPr>
              <a:t> a 1 time setup instead of an app by app effort.</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Metrics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log aggregation and health management</a:t>
            </a:r>
            <a:r>
              <a:rPr lang="en-US" sz="1200" kern="1200" dirty="0" smtClean="0">
                <a:solidFill>
                  <a:schemeClr val="tx1"/>
                </a:solidFill>
                <a:effectLst/>
                <a:latin typeface="+mn-lt"/>
                <a:ea typeface="+mn-ea"/>
                <a:cs typeface="+mn-cs"/>
              </a:rPr>
              <a:t> needed for the resiliency</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Instant horizontal scaling; </a:t>
            </a:r>
            <a:r>
              <a:rPr lang="en-US" sz="1200" kern="1200" dirty="0" err="1" smtClean="0">
                <a:solidFill>
                  <a:schemeClr val="tx1"/>
                </a:solidFill>
                <a:effectLst/>
                <a:latin typeface="+mn-lt"/>
                <a:ea typeface="+mn-ea"/>
                <a:cs typeface="+mn-cs"/>
              </a:rPr>
              <a:t>autoscale</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Dynamic load balancing and routing</a:t>
            </a:r>
            <a:r>
              <a:rPr lang="en-US" sz="1200" kern="1200" dirty="0" smtClean="0">
                <a:solidFill>
                  <a:schemeClr val="tx1"/>
                </a:solidFill>
                <a:effectLst/>
                <a:latin typeface="+mn-lt"/>
                <a:ea typeface="+mn-ea"/>
                <a:cs typeface="+mn-cs"/>
              </a:rPr>
              <a:t>: support  for instant horizontal scaling</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Fast, no </a:t>
            </a:r>
            <a:r>
              <a:rPr lang="en-US" sz="1200" b="1" kern="1200" dirty="0" smtClean="0">
                <a:solidFill>
                  <a:schemeClr val="tx1"/>
                </a:solidFill>
                <a:effectLst/>
                <a:latin typeface="+mn-lt"/>
                <a:ea typeface="+mn-ea"/>
                <a:cs typeface="+mn-cs"/>
              </a:rPr>
              <a:t>downtime updates</a:t>
            </a:r>
            <a:r>
              <a:rPr lang="en-US" sz="1200" kern="1200" dirty="0" smtClean="0">
                <a:solidFill>
                  <a:schemeClr val="tx1"/>
                </a:solidFill>
                <a:effectLst/>
                <a:latin typeface="+mn-lt"/>
                <a:ea typeface="+mn-ea"/>
                <a:cs typeface="+mn-cs"/>
              </a:rPr>
              <a:t> of your app w/ blue-green deployments (scroll to see optional notes section below) </a:t>
            </a:r>
            <a:endParaRPr lang="en-US" sz="1800" kern="1200" dirty="0" smtClean="0">
              <a:solidFill>
                <a:schemeClr val="tx1"/>
              </a:solidFill>
              <a:effectLst/>
              <a:latin typeface="+mn-lt"/>
              <a:ea typeface="+mn-ea"/>
              <a:cs typeface="+mn-cs"/>
            </a:endParaRPr>
          </a:p>
          <a:p>
            <a:pPr marL="0" marR="0" lvl="0" indent="0" algn="l" defTabSz="457200" rtl="0" eaLnBrk="1" fontAlgn="base"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Security</a:t>
            </a:r>
            <a:r>
              <a:rPr lang="en-US" sz="1200" kern="1200" dirty="0" smtClean="0">
                <a:solidFill>
                  <a:schemeClr val="tx1"/>
                </a:solidFill>
                <a:effectLst/>
                <a:latin typeface="+mn-lt"/>
                <a:ea typeface="+mn-ea"/>
                <a:cs typeface="+mn-cs"/>
              </a:rPr>
              <a:t>: Security is not a once-and-done endeavor. Treatment of security is broad and ubiquitous to the entire platform.</a:t>
            </a:r>
            <a:r>
              <a:rPr lang="en-US" sz="1200" kern="1200" baseline="0" dirty="0" smtClean="0">
                <a:solidFill>
                  <a:schemeClr val="tx1"/>
                </a:solidFill>
                <a:effectLst/>
                <a:latin typeface="+mn-lt"/>
                <a:ea typeface="+mn-ea"/>
                <a:cs typeface="+mn-cs"/>
              </a:rPr>
              <a:t> </a:t>
            </a:r>
            <a:r>
              <a:rPr lang="en-US" dirty="0" smtClean="0"/>
              <a:t>With Pivotal</a:t>
            </a:r>
            <a:r>
              <a:rPr lang="en-US" baseline="0" dirty="0" smtClean="0"/>
              <a:t> Cloud Foundry, </a:t>
            </a:r>
            <a:r>
              <a:rPr lang="en-US" b="1" dirty="0" smtClean="0"/>
              <a:t>every VM in your datacenter can</a:t>
            </a:r>
            <a:r>
              <a:rPr lang="en-US" b="1" baseline="0" dirty="0" smtClean="0"/>
              <a:t> be repaved automatically </a:t>
            </a:r>
            <a:r>
              <a:rPr lang="en-US" b="1" dirty="0" smtClean="0"/>
              <a:t>from a known good state </a:t>
            </a:r>
            <a:r>
              <a:rPr lang="en-US" dirty="0" smtClean="0"/>
              <a:t>every few hours. Vulnerable Operating Systems and application stacks can</a:t>
            </a:r>
            <a:r>
              <a:rPr lang="en-US" baseline="0" dirty="0" smtClean="0"/>
              <a:t> be repaired</a:t>
            </a:r>
            <a:r>
              <a:rPr lang="en-US" dirty="0" smtClean="0"/>
              <a:t> consistently within </a:t>
            </a:r>
            <a:r>
              <a:rPr lang="en-US" b="1" dirty="0" smtClean="0"/>
              <a:t>just</a:t>
            </a:r>
            <a:r>
              <a:rPr lang="en-US" dirty="0" smtClean="0"/>
              <a:t> </a:t>
            </a:r>
            <a:r>
              <a:rPr lang="en-US" b="1" dirty="0" smtClean="0"/>
              <a:t>hours</a:t>
            </a:r>
            <a:r>
              <a:rPr lang="en-US" dirty="0" smtClean="0"/>
              <a:t> of the patch becoming available. And</a:t>
            </a:r>
            <a:r>
              <a:rPr lang="en-US" baseline="0" dirty="0" smtClean="0"/>
              <a:t> this can be done</a:t>
            </a:r>
            <a:r>
              <a:rPr lang="en-US" dirty="0" smtClean="0"/>
              <a:t> </a:t>
            </a:r>
            <a:r>
              <a:rPr lang="en-US" b="1" dirty="0" smtClean="0"/>
              <a:t>without application downtime.</a:t>
            </a:r>
            <a:r>
              <a:rPr lang="en-US" dirty="0" smtClean="0"/>
              <a:t> </a:t>
            </a:r>
            <a:r>
              <a:rPr lang="en-US" sz="1200" kern="1200" dirty="0" smtClean="0">
                <a:solidFill>
                  <a:schemeClr val="tx1"/>
                </a:solidFill>
                <a:effectLst/>
                <a:latin typeface="+mn-lt"/>
                <a:ea typeface="+mn-ea"/>
                <a:cs typeface="+mn-cs"/>
              </a:rPr>
              <a:t>We could spend a whole session on just this one topic. </a:t>
            </a:r>
            <a:endParaRPr lang="en-US" b="1" dirty="0" smtClean="0"/>
          </a:p>
          <a:p>
            <a:pPr lvl="0" fontAlgn="base"/>
            <a:endParaRPr lang="en-US" sz="12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&lt;optional: If someone needs an explanation of blue green&gt;</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Blue-green deployment is a release technique that reduces downtime and risk by running two identical production environments called Blue and Green.</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At any time, only one of the environments is live, with the live environment serving all production traffic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blue). And the updates are applied to the the one that is not live (green). </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With a single command, your incoming test traffic to “green” and if that works, eventually your live traffic from blue will be switched to green without the end user experiencing downtime due to the application update.</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Once 100% traffic is on green, you can take away blue or keep it around for a bit in case you need to rollback.</a:t>
            </a:r>
            <a:endParaRPr lang="en-US" sz="18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14</a:t>
            </a:fld>
            <a:endParaRPr lang="en-US"/>
          </a:p>
        </p:txBody>
      </p:sp>
    </p:spTree>
    <p:extLst>
      <p:ext uri="{BB962C8B-B14F-4D97-AF65-F5344CB8AC3E}">
        <p14:creationId xmlns:p14="http://schemas.microsoft.com/office/powerpoint/2010/main" val="1971478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&lt;OPTIONAL&gt; We could spend a whole session on just this one topic. </a:t>
            </a:r>
            <a:endParaRPr lang="en-US" b="1" dirty="0" smtClean="0"/>
          </a:p>
          <a:p>
            <a:pPr lvl="0" fontAlgn="base"/>
            <a:r>
              <a:rPr lang="en-US" sz="1200" kern="1200" dirty="0" smtClean="0">
                <a:solidFill>
                  <a:schemeClr val="tx1"/>
                </a:solidFill>
                <a:effectLst/>
                <a:latin typeface="+mn-lt"/>
                <a:ea typeface="+mn-ea"/>
                <a:cs typeface="+mn-cs"/>
              </a:rPr>
              <a:t> But to cover a few highlights: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Protection from security threats is done by  </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Architecting the platform to minimize network surface area with a limited number of contact points with the public internet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isolating customer applications and data in containers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encrypting connections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Applying admin configurable security controls like rules to prevent system access from external networks and within internal components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Simplified vulnerability management, patch management which we’ll see more of later.</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Prevents possible denial of service attacks through resource starvation.</a:t>
            </a:r>
            <a:endParaRPr lang="en-US" sz="1800" kern="1200" dirty="0" smtClean="0">
              <a:solidFill>
                <a:schemeClr val="tx1"/>
              </a:solidFill>
              <a:effectLst/>
              <a:latin typeface="+mn-lt"/>
              <a:ea typeface="+mn-ea"/>
              <a:cs typeface="+mn-cs"/>
            </a:endParaRPr>
          </a:p>
          <a:p>
            <a:pPr lvl="2" fontAlgn="base"/>
            <a:r>
              <a:rPr lang="en-US" sz="1800" kern="1200" baseline="0" dirty="0" smtClean="0">
                <a:solidFill>
                  <a:schemeClr val="tx1"/>
                </a:solidFill>
                <a:effectLst/>
                <a:latin typeface="+mn-lt"/>
                <a:ea typeface="+mn-ea"/>
                <a:cs typeface="+mn-cs"/>
              </a:rPr>
              <a:t>T</a:t>
            </a:r>
            <a:r>
              <a:rPr lang="en-US" baseline="0" dirty="0" smtClean="0"/>
              <a:t>he platform makes it radically </a:t>
            </a:r>
            <a:r>
              <a:rPr lang="en-US" b="1" baseline="0" dirty="0" smtClean="0"/>
              <a:t>easier to do the right things that prevent vulnerabilities </a:t>
            </a:r>
            <a:r>
              <a:rPr lang="en-US" baseline="0" dirty="0" smtClean="0"/>
              <a:t>that are caused by leaked/misused credentials, misconfigured or Unpatched software.</a:t>
            </a:r>
          </a:p>
          <a:p>
            <a:pPr lvl="2" fontAlgn="base"/>
            <a:r>
              <a:rPr lang="en-US" baseline="0" dirty="0" smtClean="0"/>
              <a:t>It prevents delays due to well intentioned, but rigid processes – which ironically allow the threat to persist in the environment for a long time even after it is detected.</a:t>
            </a:r>
          </a:p>
          <a:p>
            <a:pPr marL="914400" marR="0" lvl="2" indent="0" algn="l" defTabSz="4572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general, the Platform focus on automation &amp; abstraction simplifies governance throughout app lifecycle making it a repeatable process that is trivial to implement for your app.</a:t>
            </a:r>
            <a:endParaRPr lang="en-US" sz="1800" kern="1200" dirty="0" smtClean="0">
              <a:solidFill>
                <a:schemeClr val="tx1"/>
              </a:solidFill>
              <a:effectLst/>
              <a:latin typeface="+mn-lt"/>
              <a:ea typeface="+mn-ea"/>
              <a:cs typeface="+mn-cs"/>
            </a:endParaRPr>
          </a:p>
          <a:p>
            <a:pPr lvl="2" fontAlgn="base"/>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4156944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Shape 1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40" name="Shape 114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One of the primary hurdles many developers face is waiting to obtain capacity/infrastructure that they can use for development and testing because they do not have direct access to the infrastructure administered by IT. Once devs get access, they may still not have rights to modify for all new requirements/changes during development iterations (e.g.  Installing a new service, or scaling the app or DB to do performance tests for new functionality). Thus developers are forced to use a ticketing system which is the source of considerable delay. This generates friction and discourages experimentation, Continuous Delivery and moving fast. </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It was hard enough to do with virtualized infrastructure. However, in the world of containers, this provisioning activity becomes highly granular and complex. Today, the unit of infra has changed from VM (which includes both the runtime + config in one place) to containers (runtime) and images (deployment configuration). The higher granularity and separation of images and containers creates greater overhead of managing images + runtime deployment to containers, thereby creating more complexity and delay. Without quota management and proper shared access control for VMs, dedicated machines still need to be given to developers and teams, since it is hard to share the machine to run containers from different teams and still avoid noisy neighbors – your unit of provisioning (VM) does not match your unit of deploy (container). Otherwise, with shared VMs, resource contention and SLAs become hard. Thus, even in the container world, the ticketing way of doing things creates (even more) operating overhead since you cannot share capacity in fluid manner and manually still have to manage access permissions for VMs. </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This approach is neither scalable nor fast. If you want to move fast you need to be able to provision, configure, use and dispose environments on demand. This is critical in order to let devs work on new ideas, TDD and to also structure the CD process to work with multiple environments. Thus, </a:t>
            </a:r>
            <a:r>
              <a:rPr lang="en" sz="1200" b="1" i="0" u="none" strike="noStrike" cap="none">
                <a:solidFill>
                  <a:schemeClr val="dk1"/>
                </a:solidFill>
                <a:latin typeface="Calibri"/>
                <a:ea typeface="Calibri"/>
                <a:cs typeface="Calibri"/>
                <a:sym typeface="Calibri"/>
              </a:rPr>
              <a:t>self-service provisioning is a huge accelerator</a:t>
            </a:r>
            <a:r>
              <a:rPr lang="en" sz="1200" b="0" i="0" u="none" strike="noStrike" cap="none">
                <a:solidFill>
                  <a:schemeClr val="dk1"/>
                </a:solidFill>
                <a:latin typeface="Calibri"/>
                <a:ea typeface="Calibri"/>
                <a:cs typeface="Calibri"/>
                <a:sym typeface="Calibri"/>
              </a:rPr>
              <a:t> and removes a significant pain point for your developers and enables them to build and test new ideas quickly. </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Whereas traditionally developers have had to use a ticketing system to have IT provision, configure and provide this software, with PCF, developers can be assigned appropriate roles/privileges in order to be able to self-provision and configure environments. </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Let’s see how PCF can help solve these problems. PCF provides the following constructs:</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1" i="0" u="none" strike="noStrike" cap="none">
                <a:solidFill>
                  <a:schemeClr val="dk1"/>
                </a:solidFill>
                <a:latin typeface="Calibri"/>
                <a:ea typeface="Calibri"/>
                <a:cs typeface="Calibri"/>
                <a:sym typeface="Calibri"/>
              </a:rPr>
              <a:t>Organizational Structure</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ct val="100000"/>
              <a:buFont typeface="Calibri"/>
              <a:buChar char="-"/>
            </a:pPr>
            <a:r>
              <a:rPr lang="en" sz="1200" b="1" i="0" u="none" strike="noStrike" cap="none">
                <a:solidFill>
                  <a:schemeClr val="dk1"/>
                </a:solidFill>
                <a:latin typeface="Calibri"/>
                <a:ea typeface="Calibri"/>
                <a:cs typeface="Calibri"/>
                <a:sym typeface="Calibri"/>
              </a:rPr>
              <a:t>Orgs</a:t>
            </a:r>
            <a:r>
              <a:rPr lang="en" sz="1200" b="0" i="0" u="none" strike="noStrike" cap="none">
                <a:solidFill>
                  <a:schemeClr val="dk1"/>
                </a:solidFill>
                <a:latin typeface="Calibri"/>
                <a:ea typeface="Calibri"/>
                <a:cs typeface="Calibri"/>
                <a:sym typeface="Calibri"/>
              </a:rPr>
              <a:t>: An org is a resource pool that can be quota managed and shared across multiple collaborators. It consists of multiple spaces.  All users in the org share the assigned resource quotas and service marketplace. For example, a line of business may have a corresponding Org for all development activities under it. Or, it might have an org for each application corresponding to the business. There is no set use of org. It is an arbitrary organizational mechanism that can be used as needed.</a:t>
            </a:r>
          </a:p>
          <a:p>
            <a:pPr marL="171450" marR="0" lvl="0" indent="-171450" algn="l" rtl="0">
              <a:lnSpc>
                <a:spcPct val="100000"/>
              </a:lnSpc>
              <a:spcBef>
                <a:spcPts val="0"/>
              </a:spcBef>
              <a:spcAft>
                <a:spcPts val="0"/>
              </a:spcAft>
              <a:buClr>
                <a:schemeClr val="dk1"/>
              </a:buClr>
              <a:buSzPct val="100000"/>
              <a:buFont typeface="Calibri"/>
              <a:buChar char="-"/>
            </a:pPr>
            <a:r>
              <a:rPr lang="en" sz="1200" b="1" i="0" u="none" strike="noStrike" cap="none">
                <a:solidFill>
                  <a:schemeClr val="dk1"/>
                </a:solidFill>
                <a:latin typeface="Calibri"/>
                <a:ea typeface="Calibri"/>
                <a:cs typeface="Calibri"/>
                <a:sym typeface="Calibri"/>
              </a:rPr>
              <a:t>Spaces</a:t>
            </a:r>
            <a:r>
              <a:rPr lang="en" sz="1200" b="0" i="0" u="none" strike="noStrike" cap="none">
                <a:solidFill>
                  <a:schemeClr val="dk1"/>
                </a:solidFill>
                <a:latin typeface="Calibri"/>
                <a:ea typeface="Calibri"/>
                <a:cs typeface="Calibri"/>
                <a:sym typeface="Calibri"/>
              </a:rPr>
              <a:t>: A space corresponds to a shared location for deploying applications. Every application and service is scoped to a particular space. As with orgs, spaces are an arbitrary organizational mechanism that can apply to a single developer sandbox, or a shared team space (e.g. QA). </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1" i="0" u="none" strike="noStrike" cap="none">
                <a:solidFill>
                  <a:schemeClr val="dk1"/>
                </a:solidFill>
                <a:latin typeface="Calibri"/>
                <a:ea typeface="Calibri"/>
                <a:cs typeface="Calibri"/>
                <a:sym typeface="Calibri"/>
              </a:rPr>
              <a:t>Users and Roles</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PCF has built in user management and can also integrate with enterprise LDAP providers to define user roles and permissions. Each user can have various roles that correspond to different permissions. He or she can have different roles in different orgs/spaces. Some of the roles include: </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ct val="100000"/>
              <a:buFont typeface="Calibri"/>
              <a:buChar char="-"/>
            </a:pPr>
            <a:r>
              <a:rPr lang="en" sz="1200" b="0" i="0" u="none" strike="noStrike" cap="none">
                <a:solidFill>
                  <a:schemeClr val="dk1"/>
                </a:solidFill>
                <a:latin typeface="Calibri"/>
                <a:ea typeface="Calibri"/>
                <a:cs typeface="Calibri"/>
                <a:sym typeface="Calibri"/>
              </a:rPr>
              <a:t>Manager: Can grant other user permissions, define quotas, create spaces, etc.</a:t>
            </a:r>
          </a:p>
          <a:p>
            <a:pPr marL="171450" marR="0" lvl="0" indent="-171450" algn="l" rtl="0">
              <a:lnSpc>
                <a:spcPct val="100000"/>
              </a:lnSpc>
              <a:spcBef>
                <a:spcPts val="0"/>
              </a:spcBef>
              <a:spcAft>
                <a:spcPts val="0"/>
              </a:spcAft>
              <a:buClr>
                <a:schemeClr val="dk1"/>
              </a:buClr>
              <a:buSzPct val="100000"/>
              <a:buFont typeface="Calibri"/>
              <a:buChar char="-"/>
            </a:pPr>
            <a:r>
              <a:rPr lang="en" sz="1200" b="0" i="0" u="none" strike="noStrike" cap="none">
                <a:solidFill>
                  <a:schemeClr val="dk1"/>
                </a:solidFill>
                <a:latin typeface="Calibri"/>
                <a:ea typeface="Calibri"/>
                <a:cs typeface="Calibri"/>
                <a:sym typeface="Calibri"/>
              </a:rPr>
              <a:t>Auditor: Can view assignments for permissions, quotas, etc., but not change them</a:t>
            </a:r>
          </a:p>
          <a:p>
            <a:pPr marL="171450" marR="0" lvl="0" indent="-171450" algn="l" rtl="0">
              <a:lnSpc>
                <a:spcPct val="100000"/>
              </a:lnSpc>
              <a:spcBef>
                <a:spcPts val="0"/>
              </a:spcBef>
              <a:spcAft>
                <a:spcPts val="0"/>
              </a:spcAft>
              <a:buClr>
                <a:schemeClr val="dk1"/>
              </a:buClr>
              <a:buSzPct val="100000"/>
              <a:buFont typeface="Calibri"/>
              <a:buChar char="-"/>
            </a:pPr>
            <a:r>
              <a:rPr lang="en" sz="1200" b="0" i="0" u="none" strike="noStrike" cap="none">
                <a:solidFill>
                  <a:schemeClr val="dk1"/>
                </a:solidFill>
                <a:latin typeface="Calibri"/>
                <a:ea typeface="Calibri"/>
                <a:cs typeface="Calibri"/>
                <a:sym typeface="Calibri"/>
              </a:rPr>
              <a:t>Developer: Can use the space to deploy applications, bind services, scale the application, etc.</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1" i="0" u="none" strike="noStrike" cap="none">
                <a:solidFill>
                  <a:schemeClr val="dk1"/>
                </a:solidFill>
                <a:latin typeface="Calibri"/>
                <a:ea typeface="Calibri"/>
                <a:cs typeface="Calibri"/>
                <a:sym typeface="Calibri"/>
              </a:rPr>
              <a:t>Access Methods</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ct val="100000"/>
              <a:buFont typeface="Calibri"/>
              <a:buChar char="-"/>
            </a:pPr>
            <a:r>
              <a:rPr lang="en" sz="1200" b="0" i="0" u="none" strike="noStrike" cap="none">
                <a:solidFill>
                  <a:schemeClr val="dk1"/>
                </a:solidFill>
                <a:latin typeface="Calibri"/>
                <a:ea typeface="Calibri"/>
                <a:cs typeface="Calibri"/>
                <a:sym typeface="Calibri"/>
              </a:rPr>
              <a:t>CLI: Users can use the CLI to directly work with the platform or use CLI commands in scripts that are part of the CD pipeline</a:t>
            </a:r>
          </a:p>
          <a:p>
            <a:pPr marL="171450" marR="0" lvl="0" indent="-171450" algn="l" rtl="0">
              <a:lnSpc>
                <a:spcPct val="100000"/>
              </a:lnSpc>
              <a:spcBef>
                <a:spcPts val="0"/>
              </a:spcBef>
              <a:spcAft>
                <a:spcPts val="0"/>
              </a:spcAft>
              <a:buClr>
                <a:schemeClr val="dk1"/>
              </a:buClr>
              <a:buSzPct val="100000"/>
              <a:buFont typeface="Calibri"/>
              <a:buChar char="-"/>
            </a:pPr>
            <a:r>
              <a:rPr lang="en" sz="1200" b="0" i="0" u="none" strike="noStrike" cap="none">
                <a:solidFill>
                  <a:schemeClr val="dk1"/>
                </a:solidFill>
                <a:latin typeface="Calibri"/>
                <a:ea typeface="Calibri"/>
                <a:cs typeface="Calibri"/>
                <a:sym typeface="Calibri"/>
              </a:rPr>
              <a:t>UI: Users can access most of the CLI functionality for provisioning and configuration via a UI dashboard (AppsManager). </a:t>
            </a:r>
          </a:p>
          <a:p>
            <a:pPr marL="171450" marR="0" lvl="0" indent="-171450" algn="l" rtl="0">
              <a:lnSpc>
                <a:spcPct val="100000"/>
              </a:lnSpc>
              <a:spcBef>
                <a:spcPts val="0"/>
              </a:spcBef>
              <a:spcAft>
                <a:spcPts val="0"/>
              </a:spcAft>
              <a:buClr>
                <a:schemeClr val="dk1"/>
              </a:buClr>
              <a:buSzPct val="100000"/>
              <a:buFont typeface="Calibri"/>
              <a:buChar char="-"/>
            </a:pPr>
            <a:r>
              <a:rPr lang="en" sz="1200" b="0" i="0" u="none" strike="noStrike" cap="none">
                <a:solidFill>
                  <a:schemeClr val="dk1"/>
                </a:solidFill>
                <a:latin typeface="Calibri"/>
                <a:ea typeface="Calibri"/>
                <a:cs typeface="Calibri"/>
                <a:sym typeface="Calibri"/>
              </a:rPr>
              <a:t>REST: Advanced users can build new tools using the platform REST APIs. </a:t>
            </a:r>
          </a:p>
          <a:p>
            <a:pPr marL="171450" marR="0" lvl="0" indent="-17145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1" i="0" u="none" strike="noStrike" cap="none">
                <a:solidFill>
                  <a:schemeClr val="dk1"/>
                </a:solidFill>
                <a:latin typeface="Calibri"/>
                <a:ea typeface="Calibri"/>
                <a:cs typeface="Calibri"/>
                <a:sym typeface="Calibri"/>
              </a:rPr>
              <a:t>Platform Commands (some examples)</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ct val="100000"/>
              <a:buFont typeface="Calibri"/>
              <a:buChar char="-"/>
            </a:pPr>
            <a:r>
              <a:rPr lang="en" sz="1200" b="0" i="0" u="none" strike="noStrike" cap="none">
                <a:solidFill>
                  <a:schemeClr val="dk1"/>
                </a:solidFill>
                <a:latin typeface="Calibri"/>
                <a:ea typeface="Calibri"/>
                <a:cs typeface="Calibri"/>
                <a:sym typeface="Calibri"/>
              </a:rPr>
              <a:t>CF Push: Stage, package and deploy a software artifact (e.g. war file) to one or more containers. This invokes the buildpack implicitly and deploys the requisite number of application instances. </a:t>
            </a:r>
          </a:p>
          <a:p>
            <a:pPr marL="171450" marR="0" lvl="0" indent="-171450" algn="l" rtl="0">
              <a:lnSpc>
                <a:spcPct val="100000"/>
              </a:lnSpc>
              <a:spcBef>
                <a:spcPts val="0"/>
              </a:spcBef>
              <a:spcAft>
                <a:spcPts val="0"/>
              </a:spcAft>
              <a:buClr>
                <a:schemeClr val="dk1"/>
              </a:buClr>
              <a:buSzPct val="100000"/>
              <a:buFont typeface="Calibri"/>
              <a:buChar char="-"/>
            </a:pPr>
            <a:r>
              <a:rPr lang="en" sz="1200" b="0" i="0" u="none" strike="noStrike" cap="none">
                <a:solidFill>
                  <a:schemeClr val="dk1"/>
                </a:solidFill>
                <a:latin typeface="Calibri"/>
                <a:ea typeface="Calibri"/>
                <a:cs typeface="Calibri"/>
                <a:sym typeface="Calibri"/>
              </a:rPr>
              <a:t>CF Bind/Unbind: Bind/unbind a service to an application instance. The platform automatically makes service endpoint and connection information available to all application instances of the running application via the environment. </a:t>
            </a:r>
          </a:p>
          <a:p>
            <a:pPr marL="171450" marR="0" lvl="0" indent="-171450" algn="l" rtl="0">
              <a:lnSpc>
                <a:spcPct val="100000"/>
              </a:lnSpc>
              <a:spcBef>
                <a:spcPts val="0"/>
              </a:spcBef>
              <a:spcAft>
                <a:spcPts val="0"/>
              </a:spcAft>
              <a:buClr>
                <a:schemeClr val="dk1"/>
              </a:buClr>
              <a:buSzPct val="100000"/>
              <a:buFont typeface="Calibri"/>
              <a:buChar char="-"/>
            </a:pPr>
            <a:r>
              <a:rPr lang="en" sz="1200" b="0" i="0" u="none" strike="noStrike" cap="none">
                <a:solidFill>
                  <a:schemeClr val="dk1"/>
                </a:solidFill>
                <a:latin typeface="Calibri"/>
                <a:ea typeface="Calibri"/>
                <a:cs typeface="Calibri"/>
                <a:sym typeface="Calibri"/>
              </a:rPr>
              <a:t>CF Scale: Declaratively scale the number of application instances currently running, either up or down. </a:t>
            </a:r>
          </a:p>
          <a:p>
            <a:pPr marL="171450" marR="0" lvl="0" indent="-17145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1" i="0" u="none" strike="noStrike" cap="none">
                <a:solidFill>
                  <a:schemeClr val="dk1"/>
                </a:solidFill>
                <a:latin typeface="Calibri"/>
                <a:ea typeface="Calibri"/>
                <a:cs typeface="Calibri"/>
                <a:sym typeface="Calibri"/>
              </a:rPr>
              <a:t>Units of Compute &amp; Configuration</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ct val="100000"/>
              <a:buFont typeface="Calibri"/>
              <a:buChar char="-"/>
            </a:pPr>
            <a:r>
              <a:rPr lang="en" sz="1200" b="1" i="0" u="none" strike="noStrike" cap="none">
                <a:solidFill>
                  <a:schemeClr val="dk1"/>
                </a:solidFill>
                <a:latin typeface="Calibri"/>
                <a:ea typeface="Calibri"/>
                <a:cs typeface="Calibri"/>
                <a:sym typeface="Calibri"/>
              </a:rPr>
              <a:t>Buidpack Droplet</a:t>
            </a:r>
            <a:r>
              <a:rPr lang="en" sz="1200" b="0" i="0" u="none" strike="noStrike" cap="none">
                <a:solidFill>
                  <a:schemeClr val="dk1"/>
                </a:solidFill>
                <a:latin typeface="Calibri"/>
                <a:ea typeface="Calibri"/>
                <a:cs typeface="Calibri"/>
                <a:sym typeface="Calibri"/>
              </a:rPr>
              <a:t>: The invocation of the “cf push” command results in the invocation of a buildpack and the creation of a buildpack droplet – essentially an image of the code and dependencies required to run the app that runs in the container. The unit of configuration.</a:t>
            </a:r>
          </a:p>
          <a:p>
            <a:pPr marL="171450" marR="0" lvl="0" indent="-171450" algn="l" rtl="0">
              <a:lnSpc>
                <a:spcPct val="100000"/>
              </a:lnSpc>
              <a:spcBef>
                <a:spcPts val="0"/>
              </a:spcBef>
              <a:spcAft>
                <a:spcPts val="0"/>
              </a:spcAft>
              <a:buClr>
                <a:schemeClr val="dk1"/>
              </a:buClr>
              <a:buSzPct val="100000"/>
              <a:buFont typeface="Calibri"/>
              <a:buChar char="-"/>
            </a:pPr>
            <a:r>
              <a:rPr lang="en" sz="1200" b="1" i="0" u="none" strike="noStrike" cap="none">
                <a:solidFill>
                  <a:schemeClr val="dk1"/>
                </a:solidFill>
                <a:latin typeface="Calibri"/>
                <a:ea typeface="Calibri"/>
                <a:cs typeface="Calibri"/>
                <a:sym typeface="Calibri"/>
              </a:rPr>
              <a:t>Application Instance</a:t>
            </a:r>
            <a:r>
              <a:rPr lang="en" sz="1200" b="0" i="0" u="none" strike="noStrike" cap="none">
                <a:solidFill>
                  <a:schemeClr val="dk1"/>
                </a:solidFill>
                <a:latin typeface="Calibri"/>
                <a:ea typeface="Calibri"/>
                <a:cs typeface="Calibri"/>
                <a:sym typeface="Calibri"/>
              </a:rPr>
              <a:t>: The running container instance for a buildpack droplet. The unit of compute.</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1" i="0" u="none" strike="noStrike" cap="none">
                <a:solidFill>
                  <a:schemeClr val="dk1"/>
                </a:solidFill>
                <a:latin typeface="Calibri"/>
                <a:ea typeface="Calibri"/>
                <a:cs typeface="Calibri"/>
                <a:sym typeface="Calibri"/>
              </a:rPr>
              <a:t>Putting It Together</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With PCF, buildpacks you can automate creation of deployable buildpack droplet artifacts. PCF platform commands (e.g. cf push, cf scale, cf bind) also automate and streamline provisioning/deployment/scaling/de-provisioning of compute capacity. Together, these capabilities make spinning up new environments and capacity very simple, self-service and fast. Coupled with in-built role-based access control, multi-tenancy and isolation meant for an enterprise environment, you can truly parallelize developer productivity. </a:t>
            </a:r>
            <a:r>
              <a:rPr lang="en" sz="1200" b="1" i="0" u="none" strike="noStrike" cap="none">
                <a:solidFill>
                  <a:schemeClr val="dk1"/>
                </a:solidFill>
                <a:latin typeface="Calibri"/>
                <a:ea typeface="Calibri"/>
                <a:cs typeface="Calibri"/>
                <a:sym typeface="Calibri"/>
              </a:rPr>
              <a:t>Thus with appropriate permissions, developers can at any time, log into a org/space to deploy and scale applications into a particular space by invoking simple platform commands through one of several mechanisms. The platform automates the details of provisioning, configuration and deployment of the application to containers. The power inherent in this much simpler model of capacity management radically simplifies and accelerates the developer experience. </a:t>
            </a:r>
          </a:p>
          <a:p>
            <a:pPr marL="0" marR="0" lvl="0" indent="0" algn="l" rtl="0">
              <a:lnSpc>
                <a:spcPct val="100000"/>
              </a:lnSpc>
              <a:spcBef>
                <a:spcPts val="0"/>
              </a:spcBef>
              <a:spcAft>
                <a:spcPts val="0"/>
              </a:spcAft>
              <a:buClr>
                <a:schemeClr val="dk1"/>
              </a:buClr>
              <a:buFont typeface="Calibri"/>
              <a:buNone/>
            </a:pPr>
            <a:endParaRPr sz="1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With Buildpacks + CD + Self Service Provisioning, the dev/operations overhead of frequent deployments for testing or CD goes away. THERE IS NO DISINCENTIVE TO DEPLOY OFTEN AND MORE FREQUENTLY.</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Importantly, all platform capabilities and tooling (e.g. buildpacks, service discovery, metrics/logging, etc.) are available to all users consistently, such that the semantics and behavior are the same all the time, thereby eliminating “snowflakes” and the associated problems.  </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1" i="0" u="none" strike="noStrike" cap="none">
                <a:solidFill>
                  <a:schemeClr val="dk1"/>
                </a:solidFill>
                <a:latin typeface="Calibri"/>
                <a:ea typeface="Calibri"/>
                <a:cs typeface="Calibri"/>
                <a:sym typeface="Calibri"/>
              </a:rPr>
              <a:t>Benefits</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The above makes possible a number of benefits. </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ct val="100000"/>
              <a:buFont typeface="Calibri"/>
              <a:buChar char="-"/>
            </a:pPr>
            <a:r>
              <a:rPr lang="en" sz="1200" b="1" i="0" u="none" strike="noStrike" cap="none">
                <a:solidFill>
                  <a:schemeClr val="dk1"/>
                </a:solidFill>
                <a:latin typeface="Calibri"/>
                <a:ea typeface="Calibri"/>
                <a:cs typeface="Calibri"/>
                <a:sym typeface="Calibri"/>
              </a:rPr>
              <a:t>Rapid, On-Demand, Self-Service Provisioning &amp; Automatic Configuration</a:t>
            </a:r>
            <a:r>
              <a:rPr lang="en" sz="1200" b="0" i="0" u="none" strike="noStrike" cap="none">
                <a:solidFill>
                  <a:schemeClr val="dk1"/>
                </a:solidFill>
                <a:latin typeface="Calibri"/>
                <a:ea typeface="Calibri"/>
                <a:cs typeface="Calibri"/>
                <a:sym typeface="Calibri"/>
              </a:rPr>
              <a:t>: The platform commands eliminate the tediousness of provisioning and configuring environments, allowing developers to work with high level constructs such as applications and services, and move fast.</a:t>
            </a:r>
          </a:p>
          <a:p>
            <a:pPr marL="171450" marR="0" lvl="0" indent="-171450" algn="l" rtl="0">
              <a:lnSpc>
                <a:spcPct val="100000"/>
              </a:lnSpc>
              <a:spcBef>
                <a:spcPts val="0"/>
              </a:spcBef>
              <a:spcAft>
                <a:spcPts val="0"/>
              </a:spcAft>
              <a:buClr>
                <a:schemeClr val="dk1"/>
              </a:buClr>
              <a:buSzPct val="100000"/>
              <a:buFont typeface="Calibri"/>
              <a:buChar char="-"/>
            </a:pPr>
            <a:r>
              <a:rPr lang="en" sz="1200" b="1" i="0" u="none" strike="noStrike" cap="none">
                <a:solidFill>
                  <a:schemeClr val="dk1"/>
                </a:solidFill>
                <a:latin typeface="Calibri"/>
                <a:ea typeface="Calibri"/>
                <a:cs typeface="Calibri"/>
                <a:sym typeface="Calibri"/>
              </a:rPr>
              <a:t>Consistency</a:t>
            </a:r>
            <a:r>
              <a:rPr lang="en" sz="1200" b="0" i="0" u="none" strike="noStrike" cap="none">
                <a:solidFill>
                  <a:schemeClr val="dk1"/>
                </a:solidFill>
                <a:latin typeface="Calibri"/>
                <a:ea typeface="Calibri"/>
                <a:cs typeface="Calibri"/>
                <a:sym typeface="Calibri"/>
              </a:rPr>
              <a:t>: The automation provided by buildpacks and platform commands enable declarative configurations that can easily be replicated, thereby eliminating many of the deployment concerns rooted in environmental disparity, e.g., between developers or CD pipeline stages such as dev and production.</a:t>
            </a:r>
          </a:p>
          <a:p>
            <a:pPr marL="171450" marR="0" lvl="0" indent="-171450" algn="l" rtl="0">
              <a:lnSpc>
                <a:spcPct val="100000"/>
              </a:lnSpc>
              <a:spcBef>
                <a:spcPts val="0"/>
              </a:spcBef>
              <a:spcAft>
                <a:spcPts val="0"/>
              </a:spcAft>
              <a:buClr>
                <a:schemeClr val="dk1"/>
              </a:buClr>
              <a:buSzPct val="100000"/>
              <a:buFont typeface="Calibri"/>
              <a:buChar char="-"/>
            </a:pPr>
            <a:r>
              <a:rPr lang="en" sz="1200" b="1" i="0" u="none" strike="noStrike" cap="none">
                <a:solidFill>
                  <a:schemeClr val="dk1"/>
                </a:solidFill>
                <a:latin typeface="Calibri"/>
                <a:ea typeface="Calibri"/>
                <a:cs typeface="Calibri"/>
                <a:sym typeface="Calibri"/>
              </a:rPr>
              <a:t>Enterprise Fit</a:t>
            </a:r>
            <a:r>
              <a:rPr lang="en" sz="1200" b="0" i="0" u="none" strike="noStrike" cap="none">
                <a:solidFill>
                  <a:schemeClr val="dk1"/>
                </a:solidFill>
                <a:latin typeface="Calibri"/>
                <a:ea typeface="Calibri"/>
                <a:cs typeface="Calibri"/>
                <a:sym typeface="Calibri"/>
              </a:rPr>
              <a:t>: PCF Orgs and Spaces organizational constructs were designed with the hierarchical structure and multi-tenant needs of the enterprise in mind, where a single pool of infrastructure is shared among multiple, stakeholders.</a:t>
            </a:r>
          </a:p>
          <a:p>
            <a:pPr marL="171450" marR="0" lvl="0" indent="-171450" algn="l" rtl="0">
              <a:lnSpc>
                <a:spcPct val="100000"/>
              </a:lnSpc>
              <a:spcBef>
                <a:spcPts val="0"/>
              </a:spcBef>
              <a:spcAft>
                <a:spcPts val="0"/>
              </a:spcAft>
              <a:buClr>
                <a:schemeClr val="dk1"/>
              </a:buClr>
              <a:buSzPct val="100000"/>
              <a:buFont typeface="Calibri"/>
              <a:buChar char="-"/>
            </a:pPr>
            <a:r>
              <a:rPr lang="en" sz="1200" b="1" i="0" u="none" strike="noStrike" cap="none">
                <a:solidFill>
                  <a:schemeClr val="dk1"/>
                </a:solidFill>
                <a:latin typeface="Calibri"/>
                <a:ea typeface="Calibri"/>
                <a:cs typeface="Calibri"/>
                <a:sym typeface="Calibri"/>
              </a:rPr>
              <a:t>Role Based Access Control (RBAC)</a:t>
            </a:r>
            <a:r>
              <a:rPr lang="en" sz="1200" b="0" i="0" u="none" strike="noStrike" cap="none">
                <a:solidFill>
                  <a:schemeClr val="dk1"/>
                </a:solidFill>
                <a:latin typeface="Calibri"/>
                <a:ea typeface="Calibri"/>
                <a:cs typeface="Calibri"/>
                <a:sym typeface="Calibri"/>
              </a:rPr>
              <a:t>: RBAC enables strikes the appropriate balance between individual empowerment and centralized control that is necessary for enterprises wanting to move fast. </a:t>
            </a:r>
          </a:p>
          <a:p>
            <a:pPr marL="171450" marR="0" lvl="0" indent="-171450" algn="l" rtl="0">
              <a:lnSpc>
                <a:spcPct val="100000"/>
              </a:lnSpc>
              <a:spcBef>
                <a:spcPts val="0"/>
              </a:spcBef>
              <a:spcAft>
                <a:spcPts val="0"/>
              </a:spcAft>
              <a:buClr>
                <a:schemeClr val="dk1"/>
              </a:buClr>
              <a:buSzPct val="100000"/>
              <a:buFont typeface="Calibri"/>
              <a:buChar char="-"/>
            </a:pPr>
            <a:r>
              <a:rPr lang="en" sz="1200" b="1" i="0" u="none" strike="noStrike" cap="none">
                <a:solidFill>
                  <a:schemeClr val="dk1"/>
                </a:solidFill>
                <a:latin typeface="Calibri"/>
                <a:ea typeface="Calibri"/>
                <a:cs typeface="Calibri"/>
                <a:sym typeface="Calibri"/>
              </a:rPr>
              <a:t>Quota Management &amp; SLA Assurance</a:t>
            </a:r>
            <a:r>
              <a:rPr lang="en" sz="1200" b="0" i="0" u="none" strike="noStrike" cap="none">
                <a:solidFill>
                  <a:schemeClr val="dk1"/>
                </a:solidFill>
                <a:latin typeface="Calibri"/>
                <a:ea typeface="Calibri"/>
                <a:cs typeface="Calibri"/>
                <a:sym typeface="Calibri"/>
              </a:rPr>
              <a:t>: With platform managed resource quotas, developers and teams can be assured of receiving the allocated resources and not having to deal with contention created by noisy neighbors, thereby enabling enforcement of internal SLAs.</a:t>
            </a:r>
          </a:p>
          <a:p>
            <a:pPr marL="171450" marR="0" lvl="0" indent="-171450" algn="l" rtl="0">
              <a:lnSpc>
                <a:spcPct val="100000"/>
              </a:lnSpc>
              <a:spcBef>
                <a:spcPts val="0"/>
              </a:spcBef>
              <a:spcAft>
                <a:spcPts val="0"/>
              </a:spcAft>
              <a:buClr>
                <a:schemeClr val="dk1"/>
              </a:buClr>
              <a:buSzPct val="100000"/>
              <a:buFont typeface="Calibri"/>
              <a:buChar char="-"/>
            </a:pPr>
            <a:r>
              <a:rPr lang="en" sz="1200" b="1" i="0" u="none" strike="noStrike" cap="none">
                <a:solidFill>
                  <a:schemeClr val="dk1"/>
                </a:solidFill>
                <a:latin typeface="Calibri"/>
                <a:ea typeface="Calibri"/>
                <a:cs typeface="Calibri"/>
                <a:sym typeface="Calibri"/>
              </a:rPr>
              <a:t>Elastic, Fluid, Multi-tenanancy</a:t>
            </a:r>
            <a:r>
              <a:rPr lang="en" sz="1200" b="0" i="0" u="none" strike="noStrike" cap="none">
                <a:solidFill>
                  <a:schemeClr val="dk1"/>
                </a:solidFill>
                <a:latin typeface="Calibri"/>
                <a:ea typeface="Calibri"/>
                <a:cs typeface="Calibri"/>
                <a:sym typeface="Calibri"/>
              </a:rPr>
              <a:t>: Since the platform provisions, configures, scales and disposes container sresources from a large global pool, development teams can take advantage of “pooling efficiencies” and easily provision incremental resources temporarily without needing to contend for dedicated peak resources, as the global resource pool is shared dynamically in a true multi-tenant, cloud manner. </a:t>
            </a:r>
          </a:p>
          <a:p>
            <a:pPr marL="171450" marR="0" lvl="0" indent="-171450" algn="l" rtl="0">
              <a:lnSpc>
                <a:spcPct val="100000"/>
              </a:lnSpc>
              <a:spcBef>
                <a:spcPts val="0"/>
              </a:spcBef>
              <a:spcAft>
                <a:spcPts val="0"/>
              </a:spcAft>
              <a:buClr>
                <a:schemeClr val="dk1"/>
              </a:buClr>
              <a:buSzPct val="100000"/>
              <a:buFont typeface="Calibri"/>
              <a:buChar char="-"/>
            </a:pPr>
            <a:r>
              <a:rPr lang="en" sz="1200" b="1" i="0" u="none" strike="noStrike" cap="none">
                <a:solidFill>
                  <a:schemeClr val="dk1"/>
                </a:solidFill>
                <a:latin typeface="Calibri"/>
                <a:ea typeface="Calibri"/>
                <a:cs typeface="Calibri"/>
                <a:sym typeface="Calibri"/>
              </a:rPr>
              <a:t>Simplified Service Discovery</a:t>
            </a:r>
            <a:r>
              <a:rPr lang="en" sz="1200" b="0" i="0" u="none" strike="noStrike" cap="none">
                <a:solidFill>
                  <a:schemeClr val="dk1"/>
                </a:solidFill>
                <a:latin typeface="Calibri"/>
                <a:ea typeface="Calibri"/>
                <a:cs typeface="Calibri"/>
                <a:sym typeface="Calibri"/>
              </a:rPr>
              <a:t>: With platform commands such as CF Bind/Unbind, service discovery and access becomes a simple command whose semantics are preserved regardless of how the application scales. Contrast this with what you would need to do for example with manually providing service credentials to each service instance in the absence of a platform.</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a:t>
            </a:r>
          </a:p>
          <a:p>
            <a:pPr marL="171450" marR="0" lvl="0" indent="-171450" algn="l" rtl="0">
              <a:lnSpc>
                <a:spcPct val="100000"/>
              </a:lnSpc>
              <a:spcBef>
                <a:spcPts val="0"/>
              </a:spcBef>
              <a:spcAft>
                <a:spcPts val="0"/>
              </a:spcAft>
              <a:buClr>
                <a:schemeClr val="dk1"/>
              </a:buClr>
              <a:buSzPct val="100000"/>
              <a:buFont typeface="Calibri"/>
              <a:buChar char="-"/>
            </a:pPr>
            <a:r>
              <a:rPr lang="en" sz="1200" b="0" i="0" u="none" strike="noStrike" cap="none">
                <a:solidFill>
                  <a:schemeClr val="dk1"/>
                </a:solidFill>
                <a:latin typeface="Calibri"/>
                <a:ea typeface="Calibri"/>
                <a:cs typeface="Calibri"/>
                <a:sym typeface="Calibri"/>
              </a:rPr>
              <a:t>Check if feature description above is accurate. For example, can a user have multiple roles in a space?</a:t>
            </a:r>
          </a:p>
          <a:p>
            <a:pPr marL="171450" marR="0" lvl="0" indent="-171450" algn="l" rtl="0">
              <a:lnSpc>
                <a:spcPct val="100000"/>
              </a:lnSpc>
              <a:spcBef>
                <a:spcPts val="0"/>
              </a:spcBef>
              <a:spcAft>
                <a:spcPts val="0"/>
              </a:spcAft>
              <a:buClr>
                <a:schemeClr val="dk1"/>
              </a:buClr>
              <a:buSzPct val="100000"/>
              <a:buFont typeface="Calibri"/>
              <a:buChar char="-"/>
            </a:pPr>
            <a:r>
              <a:rPr lang="en" sz="1200" b="0" i="0" u="none" strike="noStrike" cap="none">
                <a:solidFill>
                  <a:schemeClr val="dk1"/>
                </a:solidFill>
                <a:latin typeface="Calibri"/>
                <a:ea typeface="Calibri"/>
                <a:cs typeface="Calibri"/>
                <a:sym typeface="Calibri"/>
              </a:rPr>
              <a:t>Do we support chargeback?</a:t>
            </a:r>
          </a:p>
          <a:p>
            <a:pPr marL="171450" marR="0" lvl="0" indent="-171450" algn="l" rtl="0">
              <a:lnSpc>
                <a:spcPct val="100000"/>
              </a:lnSpc>
              <a:spcBef>
                <a:spcPts val="0"/>
              </a:spcBef>
              <a:spcAft>
                <a:spcPts val="0"/>
              </a:spcAft>
              <a:buClr>
                <a:schemeClr val="dk1"/>
              </a:buClr>
              <a:buSzPct val="100000"/>
              <a:buFont typeface="Calibri"/>
              <a:buChar char="-"/>
            </a:pPr>
            <a:r>
              <a:rPr lang="en" sz="1200" b="0" i="0" u="none" strike="noStrike" cap="none">
                <a:solidFill>
                  <a:schemeClr val="dk1"/>
                </a:solidFill>
                <a:latin typeface="Calibri"/>
                <a:ea typeface="Calibri"/>
                <a:cs typeface="Calibri"/>
                <a:sym typeface="Calibri"/>
              </a:rPr>
              <a:t>Mention Private service brokers here?</a:t>
            </a:r>
          </a:p>
          <a:p>
            <a:pPr marL="171450" marR="0" lvl="0" indent="-171450" algn="l" rtl="0">
              <a:lnSpc>
                <a:spcPct val="100000"/>
              </a:lnSpc>
              <a:spcBef>
                <a:spcPts val="0"/>
              </a:spcBef>
              <a:spcAft>
                <a:spcPts val="0"/>
              </a:spcAft>
              <a:buClr>
                <a:schemeClr val="dk1"/>
              </a:buClr>
              <a:buSzPct val="100000"/>
              <a:buFont typeface="Calibri"/>
              <a:buChar char="-"/>
            </a:pPr>
            <a:r>
              <a:rPr lang="en" sz="1200" b="0" i="0" u="none" strike="noStrike" cap="none">
                <a:solidFill>
                  <a:schemeClr val="dk1"/>
                </a:solidFill>
                <a:latin typeface="Calibri"/>
                <a:ea typeface="Calibri"/>
                <a:cs typeface="Calibri"/>
                <a:sym typeface="Calibri"/>
              </a:rPr>
              <a:t>Is Buildpack Droplet the right name?</a:t>
            </a:r>
          </a:p>
          <a:p>
            <a:pPr marL="171450" marR="0" lvl="0" indent="-171450" algn="l" rtl="0">
              <a:lnSpc>
                <a:spcPct val="100000"/>
              </a:lnSpc>
              <a:spcBef>
                <a:spcPts val="0"/>
              </a:spcBef>
              <a:spcAft>
                <a:spcPts val="0"/>
              </a:spcAft>
              <a:buClr>
                <a:schemeClr val="dk1"/>
              </a:buClr>
              <a:buSzPct val="100000"/>
              <a:buFont typeface="Calibri"/>
              <a:buChar char="-"/>
            </a:pPr>
            <a:r>
              <a:rPr lang="en" sz="1200" b="0" i="0" u="none" strike="noStrike" cap="none">
                <a:solidFill>
                  <a:schemeClr val="dk1"/>
                </a:solidFill>
                <a:latin typeface="Calibri"/>
                <a:ea typeface="Calibri"/>
                <a:cs typeface="Calibri"/>
                <a:sym typeface="Calibri"/>
              </a:rPr>
              <a:t>Also, is it appropriate to call buildpack Droplet the unit of config since some of the config is based service bindings.</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141" name="Shape 114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16</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platform</a:t>
            </a:r>
            <a:r>
              <a:rPr lang="en-US" baseline="0" dirty="0" smtClean="0"/>
              <a:t> also helps keep tabs on the running system by providing a near real time, </a:t>
            </a:r>
            <a:r>
              <a:rPr lang="en-US" b="1" i="1" baseline="0" dirty="0" smtClean="0"/>
              <a:t>integrated</a:t>
            </a:r>
            <a:r>
              <a:rPr lang="en-US" baseline="0" dirty="0" smtClean="0"/>
              <a:t> view of the system state. Its surfaces important information on</a:t>
            </a:r>
          </a:p>
          <a:p>
            <a:r>
              <a:rPr lang="en-US" baseline="0" dirty="0" smtClean="0"/>
              <a:t>1) </a:t>
            </a:r>
            <a:r>
              <a:rPr lang="en-US" dirty="0" smtClean="0"/>
              <a:t>Network metrics</a:t>
            </a:r>
            <a:r>
              <a:rPr lang="en-US" baseline="0" dirty="0" smtClean="0"/>
              <a:t> </a:t>
            </a:r>
          </a:p>
          <a:p>
            <a:r>
              <a:rPr lang="en-US" dirty="0" smtClean="0"/>
              <a:t>2) Container metrics</a:t>
            </a:r>
            <a:r>
              <a:rPr lang="en-US" baseline="0" dirty="0" smtClean="0"/>
              <a:t> </a:t>
            </a:r>
            <a:endParaRPr lang="en-US" dirty="0" smtClean="0"/>
          </a:p>
          <a:p>
            <a:r>
              <a:rPr lang="en-US" dirty="0" smtClean="0"/>
              <a:t>3) And App events</a:t>
            </a:r>
            <a:r>
              <a:rPr lang="en-US" baseline="0" dirty="0" smtClean="0"/>
              <a:t> like when it was</a:t>
            </a:r>
            <a:r>
              <a:rPr lang="en-US" dirty="0" smtClean="0"/>
              <a:t> created, updated, stopped</a:t>
            </a:r>
            <a:r>
              <a:rPr lang="en-US" baseline="0" dirty="0" smtClean="0"/>
              <a:t> or </a:t>
            </a:r>
            <a:r>
              <a:rPr lang="en-US" dirty="0" smtClean="0"/>
              <a:t>crashed </a:t>
            </a:r>
          </a:p>
          <a:p>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Arial"/>
              </a:rPr>
              <a:t>Developers &amp; Operators</a:t>
            </a:r>
            <a:r>
              <a:rPr lang="en-US" sz="1200" baseline="0" dirty="0" smtClean="0">
                <a:solidFill>
                  <a:srgbClr val="000000"/>
                </a:solidFill>
                <a:latin typeface="Arial"/>
              </a:rPr>
              <a:t> </a:t>
            </a:r>
            <a:r>
              <a:rPr lang="en-US" sz="1200" dirty="0" smtClean="0">
                <a:solidFill>
                  <a:srgbClr val="000000"/>
                </a:solidFill>
                <a:latin typeface="Arial"/>
              </a:rPr>
              <a:t>share</a:t>
            </a:r>
            <a:r>
              <a:rPr lang="en-US" sz="1200" baseline="0" dirty="0" smtClean="0">
                <a:solidFill>
                  <a:srgbClr val="000000"/>
                </a:solidFill>
                <a:latin typeface="Arial"/>
              </a:rPr>
              <a:t> an</a:t>
            </a:r>
            <a:r>
              <a:rPr lang="en-US" sz="1200" dirty="0" smtClean="0">
                <a:solidFill>
                  <a:srgbClr val="000000"/>
                </a:solidFill>
                <a:latin typeface="Arial"/>
              </a:rPr>
              <a:t> understanding of the app and platform</a:t>
            </a:r>
            <a:r>
              <a:rPr lang="en-US" sz="1200" baseline="0" dirty="0" smtClean="0">
                <a:solidFill>
                  <a:srgbClr val="000000"/>
                </a:solidFill>
                <a:latin typeface="Arial"/>
              </a:rPr>
              <a:t> </a:t>
            </a:r>
            <a:r>
              <a:rPr lang="en-US" sz="1200" dirty="0" smtClean="0">
                <a:solidFill>
                  <a:srgbClr val="000000"/>
                </a:solidFill>
                <a:latin typeface="Arial"/>
              </a:rPr>
              <a:t>health with</a:t>
            </a:r>
            <a:r>
              <a:rPr lang="en-US" sz="1200" baseline="0" dirty="0" smtClean="0">
                <a:solidFill>
                  <a:srgbClr val="000000"/>
                </a:solidFill>
                <a:latin typeface="Arial"/>
              </a:rPr>
              <a:t> </a:t>
            </a:r>
            <a:r>
              <a:rPr lang="en-US" sz="1200" dirty="0" smtClean="0">
                <a:solidFill>
                  <a:srgbClr val="000000"/>
                </a:solidFill>
                <a:latin typeface="Arial"/>
              </a:rPr>
              <a:t>the key information that</a:t>
            </a:r>
            <a:r>
              <a:rPr lang="uk-UA" sz="1200" dirty="0" smtClean="0">
                <a:solidFill>
                  <a:srgbClr val="000000"/>
                </a:solidFill>
                <a:latin typeface="Arial"/>
              </a:rPr>
              <a:t>’</a:t>
            </a:r>
            <a:r>
              <a:rPr lang="en-US" sz="1200" dirty="0" smtClean="0">
                <a:solidFill>
                  <a:srgbClr val="000000"/>
                </a:solidFill>
                <a:latin typeface="Arial"/>
              </a:rPr>
              <a:t>s needed</a:t>
            </a:r>
            <a:r>
              <a:rPr lang="en-US" sz="1200" baseline="0" dirty="0" smtClean="0">
                <a:solidFill>
                  <a:srgbClr val="000000"/>
                </a:solidFill>
                <a:latin typeface="Arial"/>
              </a:rPr>
              <a:t> for problem detection and analysis.</a:t>
            </a:r>
            <a:endParaRPr lang="en-US" sz="1200" dirty="0" smtClean="0">
              <a:solidFill>
                <a:srgbClr val="000000"/>
              </a:solidFill>
              <a:latin typeface="Arial"/>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17</a:t>
            </a:fld>
            <a:endParaRPr lang="en-US"/>
          </a:p>
        </p:txBody>
      </p:sp>
    </p:spTree>
    <p:extLst>
      <p:ext uri="{BB962C8B-B14F-4D97-AF65-F5344CB8AC3E}">
        <p14:creationId xmlns:p14="http://schemas.microsoft.com/office/powerpoint/2010/main" val="4028095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u="none" strike="noStrike" kern="1200" dirty="0" smtClean="0">
                <a:solidFill>
                  <a:schemeClr val="tx1"/>
                </a:solidFill>
                <a:effectLst/>
                <a:latin typeface="+mn-lt"/>
                <a:ea typeface="+mn-ea"/>
                <a:cs typeface="+mn-cs"/>
              </a:rPr>
              <a:t>Consolidated management for Apps and Platform services through Apps Manager and Ops Manager dashboard is available</a:t>
            </a:r>
            <a:r>
              <a:rPr lang="en-US" sz="1200" u="none" strike="noStrike" kern="1200" baseline="0" dirty="0" smtClean="0">
                <a:solidFill>
                  <a:schemeClr val="tx1"/>
                </a:solidFill>
                <a:effectLst/>
                <a:latin typeface="+mn-lt"/>
                <a:ea typeface="+mn-ea"/>
                <a:cs typeface="+mn-cs"/>
              </a:rPr>
              <a:t>. </a:t>
            </a:r>
          </a:p>
          <a:p>
            <a:pPr marL="0" marR="0" lvl="0" indent="0" algn="l" defTabSz="457200" rtl="0" eaLnBrk="1" fontAlgn="base" latinLnBrk="0" hangingPunct="1">
              <a:lnSpc>
                <a:spcPct val="100000"/>
              </a:lnSpc>
              <a:spcBef>
                <a:spcPts val="0"/>
              </a:spcBef>
              <a:spcAft>
                <a:spcPts val="0"/>
              </a:spcAft>
              <a:buClrTx/>
              <a:buSzTx/>
              <a:buFontTx/>
              <a:buNone/>
              <a:tabLst/>
              <a:defRPr/>
            </a:pPr>
            <a:r>
              <a:rPr lang="en-US" dirty="0" smtClean="0"/>
              <a:t>Operations Manager is a web application that you use to deploy and manage a Pivotal Cloud Foundry</a:t>
            </a:r>
            <a:r>
              <a:rPr lang="en-US" baseline="0" dirty="0" smtClean="0"/>
              <a:t> environment on your cloud provider of choice. Its also how PCF products including the Elastic runtime and the services are installed, p</a:t>
            </a:r>
            <a:r>
              <a:rPr lang="en-US" dirty="0" smtClean="0"/>
              <a:t>atched and upgraded</a:t>
            </a:r>
            <a:r>
              <a:rPr lang="en-US" baseline="0" dirty="0" smtClean="0"/>
              <a:t> as tiles in</a:t>
            </a:r>
            <a:r>
              <a:rPr lang="en-US" sz="1200" kern="1200" dirty="0" smtClean="0">
                <a:solidFill>
                  <a:schemeClr val="tx1"/>
                </a:solidFill>
                <a:effectLst/>
                <a:latin typeface="+mn-lt"/>
                <a:ea typeface="+mn-ea"/>
                <a:cs typeface="+mn-cs"/>
              </a:rPr>
              <a:t> ops manager GUI. </a:t>
            </a:r>
            <a:r>
              <a:rPr lang="en-US" dirty="0" smtClean="0"/>
              <a:t>Its one</a:t>
            </a:r>
            <a:r>
              <a:rPr lang="en-US" baseline="0" dirty="0" smtClean="0"/>
              <a:t> of the ways in which you can </a:t>
            </a:r>
            <a:r>
              <a:rPr lang="en-US" dirty="0" smtClean="0"/>
              <a:t>monitor VM status and health of</a:t>
            </a:r>
            <a:r>
              <a:rPr lang="en-US" baseline="0" dirty="0" smtClean="0"/>
              <a:t> </a:t>
            </a:r>
            <a:r>
              <a:rPr lang="en-US" dirty="0" smtClean="0"/>
              <a:t>your overall</a:t>
            </a:r>
            <a:r>
              <a:rPr lang="en-US" baseline="0" dirty="0" smtClean="0"/>
              <a:t> </a:t>
            </a:r>
            <a:r>
              <a:rPr lang="en-US" dirty="0" smtClean="0"/>
              <a:t>PCF installation</a:t>
            </a:r>
            <a:r>
              <a:rPr lang="en-US" baseline="0" dirty="0" smtClean="0"/>
              <a:t> – </a:t>
            </a:r>
            <a:r>
              <a:rPr lang="en-US" dirty="0" smtClean="0"/>
              <a:t>like making modifications</a:t>
            </a:r>
            <a:r>
              <a:rPr lang="en-US" baseline="0" dirty="0" smtClean="0"/>
              <a:t> and scaling of</a:t>
            </a:r>
            <a:r>
              <a:rPr lang="en-US" dirty="0" smtClean="0"/>
              <a:t> resources that have</a:t>
            </a:r>
            <a:r>
              <a:rPr lang="en-US" baseline="0" dirty="0" smtClean="0"/>
              <a:t> been </a:t>
            </a:r>
            <a:r>
              <a:rPr lang="en-US" dirty="0" smtClean="0"/>
              <a:t>allocated to the different platform components. And many of these changes can be done while your</a:t>
            </a:r>
            <a:r>
              <a:rPr lang="en-US" baseline="0" dirty="0" smtClean="0"/>
              <a:t> apps are in flight.</a:t>
            </a:r>
          </a:p>
          <a:p>
            <a:pPr marL="0" marR="0" lvl="0" indent="0" algn="l" defTabSz="457200" rtl="0" eaLnBrk="1" fontAlgn="base"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rtl="0">
              <a:lnSpc>
                <a:spcPct val="100000"/>
              </a:lnSpc>
              <a:spcBef>
                <a:spcPts val="1200"/>
              </a:spcBef>
              <a:spcAft>
                <a:spcPts val="0"/>
              </a:spcAft>
              <a:buFont typeface="Arial"/>
              <a:buNone/>
            </a:pPr>
            <a:r>
              <a:rPr lang="en-US" baseline="0" dirty="0" smtClean="0"/>
              <a:t>Apps Manager is the GUI for managing the PCF Elastic Runtime Service and how the operators set the platform up for consumption by the development teams. Elastic runtime can be logically divided by Organizations and further into spaces with fixed quotas. Operators can also use these constructs to assign access to users without going at it on an app by app basis. Apps manager can be used to </a:t>
            </a:r>
            <a:r>
              <a:rPr lang="en-US" dirty="0" smtClean="0">
                <a:solidFill>
                  <a:schemeClr val="bg1"/>
                </a:solidFill>
                <a:latin typeface="Open Sans"/>
                <a:ea typeface="Open Sans"/>
                <a:cs typeface="Open Sans"/>
                <a:sym typeface="Open Sans"/>
              </a:rPr>
              <a:t>monitor applications logs, services and routes,</a:t>
            </a:r>
            <a:r>
              <a:rPr lang="en-US" baseline="0" dirty="0" smtClean="0">
                <a:solidFill>
                  <a:schemeClr val="bg1"/>
                </a:solidFill>
                <a:latin typeface="Open Sans"/>
                <a:ea typeface="Open Sans"/>
                <a:cs typeface="Open Sans"/>
                <a:sym typeface="Open Sans"/>
              </a:rPr>
              <a:t> set up access to </a:t>
            </a:r>
            <a:r>
              <a:rPr lang="en-US" dirty="0" smtClean="0">
                <a:solidFill>
                  <a:schemeClr val="bg1"/>
                </a:solidFill>
                <a:latin typeface="Open Sans"/>
                <a:ea typeface="Open Sans"/>
                <a:cs typeface="Open Sans"/>
                <a:sym typeface="Open Sans"/>
              </a:rPr>
              <a:t>Service Marketplace, increase</a:t>
            </a:r>
            <a:r>
              <a:rPr lang="en-US" baseline="0" dirty="0" smtClean="0">
                <a:solidFill>
                  <a:schemeClr val="bg1"/>
                </a:solidFill>
                <a:latin typeface="Open Sans"/>
                <a:ea typeface="Open Sans"/>
                <a:cs typeface="Open Sans"/>
                <a:sym typeface="Open Sans"/>
              </a:rPr>
              <a:t> or decrease the number of instances of an application, how much memory is allocated to it, the status of the application. </a:t>
            </a:r>
          </a:p>
          <a:p>
            <a:pPr marL="0" marR="0" lvl="0" indent="0" algn="l" rtl="0">
              <a:lnSpc>
                <a:spcPct val="100000"/>
              </a:lnSpc>
              <a:spcBef>
                <a:spcPts val="1200"/>
              </a:spcBef>
              <a:spcAft>
                <a:spcPts val="0"/>
              </a:spcAft>
              <a:buFont typeface="Arial"/>
              <a:buNone/>
            </a:pPr>
            <a:r>
              <a:rPr lang="en-US" baseline="0" dirty="0" smtClean="0">
                <a:solidFill>
                  <a:schemeClr val="bg1"/>
                </a:solidFill>
                <a:latin typeface="Open Sans"/>
                <a:ea typeface="Open Sans"/>
                <a:cs typeface="Open Sans"/>
                <a:sym typeface="Open Sans"/>
              </a:rPr>
              <a:t>Between these two interfaces, operators have comprehensive visibility and administrative capability across the breath of applications, across organizations and across products and runtimes.</a:t>
            </a:r>
            <a:endParaRPr lang="en-US" dirty="0" smtClean="0">
              <a:solidFill>
                <a:schemeClr val="bg1"/>
              </a:solidFill>
              <a:latin typeface="Open Sans"/>
              <a:ea typeface="Open Sans"/>
              <a:cs typeface="Open Sans"/>
              <a:sym typeface="Open Sans"/>
            </a:endParaRPr>
          </a:p>
          <a:p>
            <a:pPr marL="0" marR="0" lvl="0" indent="0" algn="l" defTabSz="457200" rtl="0" eaLnBrk="1" fontAlgn="base"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base"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18</a:t>
            </a:fld>
            <a:endParaRPr lang="en-US"/>
          </a:p>
        </p:txBody>
      </p:sp>
    </p:spTree>
    <p:extLst>
      <p:ext uri="{BB962C8B-B14F-4D97-AF65-F5344CB8AC3E}">
        <p14:creationId xmlns:p14="http://schemas.microsoft.com/office/powerpoint/2010/main" val="2394895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19</a:t>
            </a:fld>
            <a:endParaRPr lang="en-US"/>
          </a:p>
        </p:txBody>
      </p:sp>
    </p:spTree>
    <p:extLst>
      <p:ext uri="{BB962C8B-B14F-4D97-AF65-F5344CB8AC3E}">
        <p14:creationId xmlns:p14="http://schemas.microsoft.com/office/powerpoint/2010/main" val="259559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i="1" dirty="0" smtClean="0"/>
          </a:p>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The PCF platform provides integration and automation on both sides of this line we’re calling</a:t>
            </a:r>
            <a:r>
              <a:rPr lang="en-US" sz="1200" kern="1200" baseline="0" dirty="0" smtClean="0">
                <a:solidFill>
                  <a:schemeClr val="tx1"/>
                </a:solidFill>
                <a:effectLst/>
                <a:latin typeface="+mn-lt"/>
                <a:ea typeface="+mn-ea"/>
                <a:cs typeface="+mn-cs"/>
              </a:rPr>
              <a:t> the value line</a:t>
            </a:r>
            <a:r>
              <a:rPr lang="en-US" sz="1200" kern="1200" dirty="0" smtClean="0">
                <a:solidFill>
                  <a:schemeClr val="tx1"/>
                </a:solidFill>
                <a:effectLst/>
                <a:latin typeface="+mn-lt"/>
                <a:ea typeface="+mn-ea"/>
                <a:cs typeface="+mn-cs"/>
              </a:rPr>
              <a:t> to help IT ops focus </a:t>
            </a:r>
            <a:r>
              <a:rPr lang="en-US" sz="1200" b="1" i="1" kern="1200" dirty="0" smtClean="0">
                <a:solidFill>
                  <a:schemeClr val="tx1"/>
                </a:solidFill>
                <a:effectLst/>
                <a:latin typeface="+mn-lt"/>
                <a:ea typeface="+mn-ea"/>
                <a:cs typeface="+mn-cs"/>
              </a:rPr>
              <a:t>their</a:t>
            </a:r>
            <a:r>
              <a:rPr lang="en-US" sz="1200" kern="1200" dirty="0" smtClean="0">
                <a:solidFill>
                  <a:schemeClr val="tx1"/>
                </a:solidFill>
                <a:effectLst/>
                <a:latin typeface="+mn-lt"/>
                <a:ea typeface="+mn-ea"/>
                <a:cs typeface="+mn-cs"/>
              </a:rPr>
              <a:t> resources where they can maximize the strategic impact of their org.</a:t>
            </a:r>
            <a:endParaRPr lang="en-US" sz="18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From Our POV: Everything on </a:t>
            </a:r>
            <a:r>
              <a:rPr lang="en-US" sz="1200" b="1" kern="1200" dirty="0" smtClean="0">
                <a:solidFill>
                  <a:schemeClr val="tx1"/>
                </a:solidFill>
                <a:effectLst/>
                <a:latin typeface="+mn-lt"/>
                <a:ea typeface="+mn-ea"/>
                <a:cs typeface="+mn-cs"/>
              </a:rPr>
              <a:t>top of value line, that is YOUR apps and how quickly YOU</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can get them out there is what brings maximum value to your business</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i="1" dirty="0" smtClean="0"/>
              <a:t>You are </a:t>
            </a:r>
            <a:r>
              <a:rPr lang="en-US" dirty="0" smtClean="0"/>
              <a:t>Improving</a:t>
            </a:r>
            <a:r>
              <a:rPr lang="en-US" baseline="0" dirty="0" smtClean="0"/>
              <a:t> </a:t>
            </a:r>
            <a:r>
              <a:rPr lang="en-US" dirty="0" smtClean="0"/>
              <a:t>Developer Velocity</a:t>
            </a:r>
            <a:r>
              <a:rPr lang="en-US" baseline="0" dirty="0" smtClean="0"/>
              <a:t> and business satisfaction, </a:t>
            </a:r>
            <a:r>
              <a:rPr lang="en-US" sz="1200" i="1" dirty="0" smtClean="0"/>
              <a:t>{point top left}</a:t>
            </a:r>
            <a:endParaRPr lang="en-US" baseline="0" dirty="0" smtClean="0"/>
          </a:p>
          <a:p>
            <a:pPr marL="0" indent="0">
              <a:buFont typeface="Arial"/>
              <a:buNone/>
            </a:pPr>
            <a:r>
              <a:rPr lang="en-US" baseline="0" dirty="0" smtClean="0"/>
              <a:t>You benefit from b</a:t>
            </a:r>
            <a:r>
              <a:rPr lang="en-US" dirty="0" smtClean="0"/>
              <a:t>etter Uptime, improved MTTR, improved admin-server ratio</a:t>
            </a:r>
            <a:r>
              <a:rPr lang="en-US" baseline="0" dirty="0" smtClean="0"/>
              <a:t> and reduce the impact of breakages. These are the things that are most visible to the business and external teams </a:t>
            </a:r>
            <a:r>
              <a:rPr lang="en-US" sz="1200" i="1" dirty="0" smtClean="0"/>
              <a:t>{point top right}</a:t>
            </a:r>
            <a:endParaRPr lang="en-US" dirty="0" smtClean="0"/>
          </a:p>
          <a:p>
            <a:pPr marL="0" indent="0">
              <a:buFont typeface="Arial"/>
              <a:buNone/>
            </a:pPr>
            <a:r>
              <a:rPr lang="en-US" sz="1800" i="1" dirty="0" smtClean="0"/>
              <a:t>{point below line}</a:t>
            </a:r>
          </a:p>
          <a:p>
            <a:pPr marL="0" indent="0">
              <a:buFont typeface="Arial"/>
              <a:buNone/>
            </a:pPr>
            <a:r>
              <a:rPr lang="en-US" sz="1800" dirty="0" smtClean="0"/>
              <a:t>And</a:t>
            </a:r>
            <a:r>
              <a:rPr lang="en-US" sz="1800" baseline="0" dirty="0" smtClean="0"/>
              <a:t> down here, below the line is where we have spent a lot of time on automation so you don</a:t>
            </a:r>
            <a:r>
              <a:rPr lang="uk-UA" sz="1800" baseline="0" dirty="0" smtClean="0"/>
              <a:t>’</a:t>
            </a:r>
            <a:r>
              <a:rPr lang="en-US" sz="1800" baseline="0" dirty="0" smtClean="0"/>
              <a:t>t have to. </a:t>
            </a:r>
            <a:r>
              <a:rPr lang="en-US" sz="1200" kern="1200" dirty="0" smtClean="0">
                <a:solidFill>
                  <a:schemeClr val="tx1"/>
                </a:solidFill>
                <a:effectLst/>
                <a:latin typeface="+mn-lt"/>
                <a:ea typeface="+mn-ea"/>
                <a:cs typeface="+mn-cs"/>
              </a:rPr>
              <a:t>Everything  </a:t>
            </a:r>
            <a:r>
              <a:rPr lang="en-US" sz="1200" b="1" kern="1200" dirty="0" smtClean="0">
                <a:solidFill>
                  <a:schemeClr val="tx1"/>
                </a:solidFill>
                <a:effectLst/>
                <a:latin typeface="+mn-lt"/>
                <a:ea typeface="+mn-ea"/>
                <a:cs typeface="+mn-cs"/>
              </a:rPr>
              <a:t>below is very important, but ultimately non-differentiating </a:t>
            </a:r>
            <a:r>
              <a:rPr lang="en-US" sz="1200" kern="1200" dirty="0" smtClean="0">
                <a:solidFill>
                  <a:schemeClr val="tx1"/>
                </a:solidFill>
                <a:effectLst/>
                <a:latin typeface="+mn-lt"/>
                <a:ea typeface="+mn-ea"/>
                <a:cs typeface="+mn-cs"/>
              </a:rPr>
              <a:t>to you and your business. No CEO ever said “great job managing those Operating systems”. </a:t>
            </a:r>
            <a:endParaRPr lang="en-US" sz="18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Unfortunately, Most of the Ops teams live down here, stuck, trying to build that automation on a</a:t>
            </a:r>
            <a:r>
              <a:rPr lang="en-US" baseline="0" dirty="0" smtClean="0"/>
              <a:t> p</a:t>
            </a:r>
            <a:r>
              <a:rPr lang="en-US" dirty="0" smtClean="0"/>
              <a:t>er app and per BU basis (below</a:t>
            </a:r>
            <a:r>
              <a:rPr lang="en-US" baseline="0" dirty="0" smtClean="0"/>
              <a:t> the line)</a:t>
            </a:r>
            <a:r>
              <a:rPr lang="en-US" dirty="0" smtClean="0"/>
              <a:t>. But the real value is actually up here and here and ops</a:t>
            </a:r>
            <a:r>
              <a:rPr lang="en-US" baseline="0" dirty="0" smtClean="0"/>
              <a:t> teams are making herculean efforts to make a mark here (top of line)</a:t>
            </a:r>
            <a:r>
              <a:rPr lang="en-US" dirty="0" smtClean="0"/>
              <a:t>. Do you agree ? (ask</a:t>
            </a:r>
            <a:r>
              <a:rPr lang="en-US" baseline="0" dirty="0" smtClean="0"/>
              <a:t> the VP if they agree and see if how they view the world)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86004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20</a:t>
            </a:fld>
            <a:endParaRPr lang="en-US"/>
          </a:p>
        </p:txBody>
      </p:sp>
    </p:spTree>
    <p:extLst>
      <p:ext uri="{BB962C8B-B14F-4D97-AF65-F5344CB8AC3E}">
        <p14:creationId xmlns:p14="http://schemas.microsoft.com/office/powerpoint/2010/main" val="259559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21</a:t>
            </a:fld>
            <a:endParaRPr lang="en-US"/>
          </a:p>
        </p:txBody>
      </p:sp>
    </p:spTree>
    <p:extLst>
      <p:ext uri="{BB962C8B-B14F-4D97-AF65-F5344CB8AC3E}">
        <p14:creationId xmlns:p14="http://schemas.microsoft.com/office/powerpoint/2010/main" val="259559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22</a:t>
            </a:fld>
            <a:endParaRPr lang="en-US"/>
          </a:p>
        </p:txBody>
      </p:sp>
    </p:spTree>
    <p:extLst>
      <p:ext uri="{BB962C8B-B14F-4D97-AF65-F5344CB8AC3E}">
        <p14:creationId xmlns:p14="http://schemas.microsoft.com/office/powerpoint/2010/main" val="259559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finally,  automation’s goal is to ship comprehensive cloud services not ad-hoc automation </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23</a:t>
            </a:fld>
            <a:endParaRPr lang="en-US"/>
          </a:p>
        </p:txBody>
      </p:sp>
    </p:spTree>
    <p:extLst>
      <p:ext uri="{BB962C8B-B14F-4D97-AF65-F5344CB8AC3E}">
        <p14:creationId xmlns:p14="http://schemas.microsoft.com/office/powerpoint/2010/main" val="3888521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Pivotal Elastic Runtime is actually one of the </a:t>
            </a:r>
            <a:r>
              <a:rPr lang="en-US" sz="1200" b="1" kern="1200" dirty="0" smtClean="0">
                <a:solidFill>
                  <a:schemeClr val="tx1"/>
                </a:solidFill>
                <a:effectLst/>
                <a:latin typeface="+mn-lt"/>
                <a:ea typeface="+mn-ea"/>
                <a:cs typeface="+mn-cs"/>
              </a:rPr>
              <a:t>most mature </a:t>
            </a:r>
            <a:r>
              <a:rPr lang="en-US" sz="1200" b="1" kern="1200" dirty="0" err="1" smtClean="0">
                <a:solidFill>
                  <a:schemeClr val="tx1"/>
                </a:solidFill>
                <a:effectLst/>
                <a:latin typeface="+mn-lt"/>
                <a:ea typeface="+mn-ea"/>
                <a:cs typeface="+mn-cs"/>
              </a:rPr>
              <a:t>linux</a:t>
            </a:r>
            <a:r>
              <a:rPr lang="en-US" sz="1200" b="1" kern="1200" dirty="0" smtClean="0">
                <a:solidFill>
                  <a:schemeClr val="tx1"/>
                </a:solidFill>
                <a:effectLst/>
                <a:latin typeface="+mn-lt"/>
                <a:ea typeface="+mn-ea"/>
                <a:cs typeface="+mn-cs"/>
              </a:rPr>
              <a:t> container scheduling environments </a:t>
            </a:r>
            <a:r>
              <a:rPr lang="en-US" sz="1200" kern="1200" dirty="0" smtClean="0">
                <a:solidFill>
                  <a:schemeClr val="tx1"/>
                </a:solidFill>
                <a:effectLst/>
                <a:latin typeface="+mn-lt"/>
                <a:ea typeface="+mn-ea"/>
                <a:cs typeface="+mn-cs"/>
              </a:rPr>
              <a:t>in the world.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24</a:t>
            </a:fld>
            <a:endParaRPr lang="en-US"/>
          </a:p>
        </p:txBody>
      </p:sp>
    </p:spTree>
    <p:extLst>
      <p:ext uri="{BB962C8B-B14F-4D97-AF65-F5344CB8AC3E}">
        <p14:creationId xmlns:p14="http://schemas.microsoft.com/office/powerpoint/2010/main" val="4218084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platform</a:t>
            </a:r>
            <a:r>
              <a:rPr lang="en-US" baseline="0" dirty="0" smtClean="0"/>
              <a:t> distributes new work as it arrives and uses a pretty sophisticated process. A sophisticated algorithm </a:t>
            </a:r>
            <a:r>
              <a:rPr lang="en-US" dirty="0" smtClean="0"/>
              <a:t>balances application processes</a:t>
            </a:r>
            <a:r>
              <a:rPr lang="en-US" baseline="0" dirty="0" smtClean="0"/>
              <a:t> </a:t>
            </a:r>
            <a:r>
              <a:rPr lang="en-US" dirty="0" smtClean="0"/>
              <a:t>over the virtual machines</a:t>
            </a:r>
            <a:r>
              <a:rPr lang="en-US" baseline="0" dirty="0" smtClean="0"/>
              <a:t> and an Auction determines which processes should be allocated to which VMs while </a:t>
            </a:r>
            <a:r>
              <a:rPr lang="en-US" dirty="0" smtClean="0"/>
              <a:t>optimizing for</a:t>
            </a:r>
            <a:r>
              <a:rPr lang="en-US" baseline="0" dirty="0" smtClean="0"/>
              <a:t> </a:t>
            </a:r>
            <a:r>
              <a:rPr lang="en-US" dirty="0" smtClean="0"/>
              <a:t>application availability and resilience.</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25</a:t>
            </a:fld>
            <a:endParaRPr lang="en-US"/>
          </a:p>
        </p:txBody>
      </p:sp>
    </p:spTree>
    <p:extLst>
      <p:ext uri="{BB962C8B-B14F-4D97-AF65-F5344CB8AC3E}">
        <p14:creationId xmlns:p14="http://schemas.microsoft.com/office/powerpoint/2010/main" val="4209871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platform monitors the applications, and if any of them </a:t>
            </a:r>
            <a:r>
              <a:rPr lang="en-US" sz="1200" b="1" kern="1200" dirty="0" smtClean="0">
                <a:solidFill>
                  <a:schemeClr val="tx1"/>
                </a:solidFill>
                <a:effectLst/>
                <a:latin typeface="+mn-lt"/>
                <a:ea typeface="+mn-ea"/>
                <a:cs typeface="+mn-cs"/>
              </a:rPr>
              <a:t>crash, they get restarted and rebalanced</a:t>
            </a:r>
            <a:r>
              <a:rPr lang="en-US" sz="1200" kern="1200" dirty="0" smtClean="0">
                <a:solidFill>
                  <a:schemeClr val="tx1"/>
                </a:solidFill>
                <a:effectLst/>
                <a:latin typeface="+mn-lt"/>
                <a:ea typeface="+mn-ea"/>
                <a:cs typeface="+mn-cs"/>
              </a:rPr>
              <a:t> across available capacity.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&lt;CLICK&gt;And as</a:t>
            </a:r>
            <a:r>
              <a:rPr lang="en-US" sz="1200" kern="1200" baseline="0" dirty="0" smtClean="0">
                <a:solidFill>
                  <a:schemeClr val="tx1"/>
                </a:solidFill>
                <a:effectLst/>
                <a:latin typeface="+mn-lt"/>
                <a:ea typeface="+mn-ea"/>
                <a:cs typeface="+mn-cs"/>
              </a:rPr>
              <a:t> mentioned before the platform attempts to revive the VMs. </a:t>
            </a:r>
            <a:r>
              <a:rPr lang="en-US" sz="1200" kern="1200" dirty="0" smtClean="0">
                <a:solidFill>
                  <a:schemeClr val="tx1"/>
                </a:solidFill>
                <a:effectLst/>
                <a:latin typeface="+mn-lt"/>
                <a:ea typeface="+mn-ea"/>
                <a:cs typeface="+mn-cs"/>
              </a:rPr>
              <a:t>None of this requires human intervention.  (animation that shows this)</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26</a:t>
            </a:fld>
            <a:endParaRPr lang="en-US"/>
          </a:p>
        </p:txBody>
      </p:sp>
    </p:spTree>
    <p:extLst>
      <p:ext uri="{BB962C8B-B14F-4D97-AF65-F5344CB8AC3E}">
        <p14:creationId xmlns:p14="http://schemas.microsoft.com/office/powerpoint/2010/main" val="1743282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kern="1200" dirty="0" smtClean="0">
                <a:solidFill>
                  <a:schemeClr val="tx1"/>
                </a:solidFill>
                <a:effectLst/>
                <a:latin typeface="+mn-lt"/>
                <a:ea typeface="+mn-ea"/>
                <a:cs typeface="+mn-cs"/>
              </a:rPr>
              <a:t>The dotted line you see is the </a:t>
            </a:r>
            <a:r>
              <a:rPr lang="en-US" sz="1200" kern="1200" dirty="0" err="1" smtClean="0">
                <a:solidFill>
                  <a:schemeClr val="tx1"/>
                </a:solidFill>
                <a:effectLst/>
                <a:latin typeface="+mn-lt"/>
                <a:ea typeface="+mn-ea"/>
                <a:cs typeface="+mn-cs"/>
              </a:rPr>
              <a:t>marketecture</a:t>
            </a:r>
            <a:r>
              <a:rPr lang="en-US" sz="1200" kern="1200" dirty="0" smtClean="0">
                <a:solidFill>
                  <a:schemeClr val="tx1"/>
                </a:solidFill>
                <a:effectLst/>
                <a:latin typeface="+mn-lt"/>
                <a:ea typeface="+mn-ea"/>
                <a:cs typeface="+mn-cs"/>
              </a:rPr>
              <a:t> for a container. With PCF, the platform operator has push button control of the full s/w stack.</a:t>
            </a:r>
          </a:p>
          <a:p>
            <a:pPr lvl="1" fontAlgn="base"/>
            <a:r>
              <a:rPr lang="en-US" sz="1200" kern="1200" dirty="0" smtClean="0">
                <a:solidFill>
                  <a:schemeClr val="tx1"/>
                </a:solidFill>
                <a:effectLst/>
                <a:latin typeface="+mn-lt"/>
                <a:ea typeface="+mn-ea"/>
                <a:cs typeface="+mn-cs"/>
              </a:rPr>
              <a:t>The app itself can be updated using BG deploys  (Explained below)</a:t>
            </a:r>
          </a:p>
          <a:p>
            <a:pPr lvl="1" fontAlgn="base"/>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App Runtimes can be updated the same way. </a:t>
            </a:r>
            <a:r>
              <a:rPr lang="en-US" sz="1200" kern="1200" dirty="0" smtClean="0">
                <a:solidFill>
                  <a:schemeClr val="tx1"/>
                </a:solidFill>
                <a:effectLst/>
                <a:latin typeface="+mn-lt"/>
                <a:ea typeface="+mn-ea"/>
                <a:cs typeface="+mn-cs"/>
              </a:rPr>
              <a:t>We talked about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a little earlier in relation to how they automatically determine what runtime resources are called on by the platform to deploy the app. </a:t>
            </a:r>
          </a:p>
          <a:p>
            <a:pPr lvl="2"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that we provide with the platform are constantly updated by Pivotal with the latest security fixes</a:t>
            </a:r>
          </a:p>
          <a:p>
            <a:pPr lvl="2" fontAlgn="base"/>
            <a:r>
              <a:rPr lang="en-US" sz="1200" kern="1200" dirty="0" smtClean="0">
                <a:solidFill>
                  <a:schemeClr val="tx1"/>
                </a:solidFill>
                <a:effectLst/>
                <a:latin typeface="+mn-lt"/>
                <a:ea typeface="+mn-ea"/>
                <a:cs typeface="+mn-cs"/>
              </a:rPr>
              <a:t>Applying a patch or upgrading a </a:t>
            </a:r>
            <a:r>
              <a:rPr lang="en-US" sz="1200" kern="1200" dirty="0" err="1" smtClean="0">
                <a:solidFill>
                  <a:schemeClr val="tx1"/>
                </a:solidFill>
                <a:effectLst/>
                <a:latin typeface="+mn-lt"/>
                <a:ea typeface="+mn-ea"/>
                <a:cs typeface="+mn-cs"/>
              </a:rPr>
              <a:t>buildpack</a:t>
            </a:r>
            <a:r>
              <a:rPr lang="en-US" sz="1200" kern="1200" dirty="0" smtClean="0">
                <a:solidFill>
                  <a:schemeClr val="tx1"/>
                </a:solidFill>
                <a:effectLst/>
                <a:latin typeface="+mn-lt"/>
                <a:ea typeface="+mn-ea"/>
                <a:cs typeface="+mn-cs"/>
              </a:rPr>
              <a:t> is done by the operator with a single command. </a:t>
            </a:r>
          </a:p>
          <a:p>
            <a:pPr lvl="2" fontAlgn="base"/>
            <a:r>
              <a:rPr lang="en-US" sz="1200" kern="1200" dirty="0" smtClean="0">
                <a:solidFill>
                  <a:schemeClr val="tx1"/>
                </a:solidFill>
                <a:effectLst/>
                <a:latin typeface="+mn-lt"/>
                <a:ea typeface="+mn-ea"/>
                <a:cs typeface="+mn-cs"/>
              </a:rPr>
              <a:t>The changes are applied to the app instance at the next </a:t>
            </a:r>
            <a:r>
              <a:rPr lang="en-US" sz="1200" kern="1200" dirty="0" err="1" smtClean="0">
                <a:solidFill>
                  <a:schemeClr val="tx1"/>
                </a:solidFill>
                <a:effectLst/>
                <a:latin typeface="+mn-lt"/>
                <a:ea typeface="+mn-ea"/>
                <a:cs typeface="+mn-cs"/>
              </a:rPr>
              <a:t>cf</a:t>
            </a:r>
            <a:r>
              <a:rPr lang="en-US" sz="1200" kern="1200" dirty="0" smtClean="0">
                <a:solidFill>
                  <a:schemeClr val="tx1"/>
                </a:solidFill>
                <a:effectLst/>
                <a:latin typeface="+mn-lt"/>
                <a:ea typeface="+mn-ea"/>
                <a:cs typeface="+mn-cs"/>
              </a:rPr>
              <a:t> push. </a:t>
            </a:r>
          </a:p>
          <a:p>
            <a:pPr lvl="2" fontAlgn="base"/>
            <a:r>
              <a:rPr lang="en-US" sz="1200" kern="1200" dirty="0" smtClean="0">
                <a:solidFill>
                  <a:schemeClr val="tx1"/>
                </a:solidFill>
                <a:effectLst/>
                <a:latin typeface="+mn-lt"/>
                <a:ea typeface="+mn-ea"/>
                <a:cs typeface="+mn-cs"/>
              </a:rPr>
              <a:t>The user traffic can then seamlessly transition to the new app instance using blue-green method as usual.</a:t>
            </a:r>
          </a:p>
          <a:p>
            <a:pPr lvl="1" fontAlgn="base"/>
            <a:r>
              <a:rPr lang="en-US" sz="1200" kern="1200" dirty="0" smtClean="0">
                <a:solidFill>
                  <a:schemeClr val="tx1"/>
                </a:solidFill>
                <a:effectLst/>
                <a:latin typeface="+mn-lt"/>
                <a:ea typeface="+mn-ea"/>
                <a:cs typeface="+mn-cs"/>
              </a:rPr>
              <a:t>And finally, operating system patches and upgrades are applied via what we call rolling canary deploys that are done “in flight” across batches of VMs until the update has permeated the whole system.</a:t>
            </a:r>
          </a:p>
          <a:p>
            <a:pPr lvl="0" fontAlgn="base"/>
            <a:endParaRPr lang="en-US" sz="1200" i="1" kern="1200" dirty="0" smtClean="0">
              <a:solidFill>
                <a:schemeClr val="tx1"/>
              </a:solidFill>
              <a:effectLst/>
              <a:latin typeface="+mn-lt"/>
              <a:ea typeface="+mn-ea"/>
              <a:cs typeface="+mn-cs"/>
            </a:endParaRPr>
          </a:p>
          <a:p>
            <a:pPr lvl="0" fontAlgn="base"/>
            <a:r>
              <a:rPr lang="en-US" sz="1200" i="1" kern="1200" dirty="0" smtClean="0">
                <a:solidFill>
                  <a:schemeClr val="tx1"/>
                </a:solidFill>
                <a:effectLst/>
                <a:latin typeface="+mn-lt"/>
                <a:ea typeface="+mn-ea"/>
                <a:cs typeface="+mn-cs"/>
              </a:rPr>
              <a:t>{{</a:t>
            </a:r>
            <a:r>
              <a:rPr lang="en-US" sz="1200" b="1" i="1" kern="1200" dirty="0" smtClean="0">
                <a:solidFill>
                  <a:schemeClr val="tx1"/>
                </a:solidFill>
                <a:effectLst/>
                <a:latin typeface="+mn-lt"/>
                <a:ea typeface="+mn-ea"/>
                <a:cs typeface="+mn-cs"/>
              </a:rPr>
              <a:t>Pivotal platform architects</a:t>
            </a:r>
            <a:r>
              <a:rPr lang="en-US" sz="1200" i="1" kern="1200" dirty="0" smtClean="0">
                <a:solidFill>
                  <a:schemeClr val="tx1"/>
                </a:solidFill>
                <a:effectLst/>
                <a:latin typeface="+mn-lt"/>
                <a:ea typeface="+mn-ea"/>
                <a:cs typeface="+mn-cs"/>
              </a:rPr>
              <a:t> can extend the script and spend more time and detail on this image asking how their org reacts to CVEs like shell shock. They can go over in detail how we can update each layer w/o using this script}}</a:t>
            </a:r>
          </a:p>
          <a:p>
            <a:pPr lvl="1" fontAlgn="base"/>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&lt;optional: If someone needs an explanation of blue green&gt;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Blue-green deployment is a release technique that reduces downtime and risk by running two identical production environments called Blue and Green.</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At any time, only one of the environments is live, with the live environment serving all production traffic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blue). And the updates are applied to the the one that is not live (green).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With a single command, your incoming test traffic to “green” and if that works, eventually your live traffic from blue will be switched to green without the end user experiencing downtime due to the application update.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Once 100% traffic is on green, you can take away blue or keep it around for a bit in case you need to rollback.</a:t>
            </a:r>
            <a:endParaRPr lang="en-US" sz="18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&lt;optional: If someone needs an explanation of canary&gt;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When performing updates, PCF does things in batches. It allows you to specify a small number of VMs in the first batch to change.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first batch is called the canary. PCF redistributes the workloads in to others and runs the update.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If the canary batch fail to upgrade then the deployment/change is halted. Your remaining VMs are unaffected and workloads still running. Your canary VMs are left as they are - probably broken in some way - ready for you to diagnose and fix.</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If the </a:t>
            </a:r>
            <a:r>
              <a:rPr lang="en-US" sz="1200" kern="1200" dirty="0" err="1" smtClean="0">
                <a:solidFill>
                  <a:schemeClr val="tx1"/>
                </a:solidFill>
                <a:effectLst/>
                <a:latin typeface="+mn-lt"/>
                <a:ea typeface="+mn-ea"/>
                <a:cs typeface="+mn-cs"/>
              </a:rPr>
              <a:t>canaray</a:t>
            </a:r>
            <a:r>
              <a:rPr lang="en-US" sz="1200" kern="1200" dirty="0" smtClean="0">
                <a:solidFill>
                  <a:schemeClr val="tx1"/>
                </a:solidFill>
                <a:effectLst/>
                <a:latin typeface="+mn-lt"/>
                <a:ea typeface="+mn-ea"/>
                <a:cs typeface="+mn-cs"/>
              </a:rPr>
              <a:t> passes, the updates rolls through.  Each time  a subset of VMs is taken and updated the same way until all are done.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name comes from history. Miners carried caged canaries (birds) down into the mine tunnels with them. If dangerous gases such as carbon monoxide collected in the mine, the gases would kill the canary (which is anatomically very sensitive to poisons) before killing the miners, thus providing a warning to exit the tunnels immediately.</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stackoverflow.com</a:t>
            </a:r>
            <a:r>
              <a:rPr lang="en-US" sz="1200" kern="1200" dirty="0" smtClean="0">
                <a:solidFill>
                  <a:schemeClr val="tx1"/>
                </a:solidFill>
                <a:effectLst/>
                <a:latin typeface="+mn-lt"/>
                <a:ea typeface="+mn-ea"/>
                <a:cs typeface="+mn-cs"/>
              </a:rPr>
              <a:t>/questions/16047306/how-is-</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-different-from-a-normal-virtual-machine</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27</a:t>
            </a:fld>
            <a:endParaRPr lang="en-US"/>
          </a:p>
        </p:txBody>
      </p:sp>
    </p:spTree>
    <p:extLst>
      <p:ext uri="{BB962C8B-B14F-4D97-AF65-F5344CB8AC3E}">
        <p14:creationId xmlns:p14="http://schemas.microsoft.com/office/powerpoint/2010/main" val="1017216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8" name="Shape 84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r>
              <a:rPr lang="en-US" sz="1100" kern="1200" dirty="0" smtClean="0">
                <a:solidFill>
                  <a:schemeClr val="tx1"/>
                </a:solidFill>
                <a:effectLst/>
                <a:latin typeface="+mn-lt"/>
                <a:ea typeface="+mn-ea"/>
                <a:cs typeface="+mn-cs"/>
              </a:rPr>
              <a:t>This comes in pretty handy because there have been so many CVE’s lately. When the </a:t>
            </a:r>
            <a:r>
              <a:rPr lang="en-US" sz="1100" kern="1200" dirty="0" err="1" smtClean="0">
                <a:solidFill>
                  <a:schemeClr val="tx1"/>
                </a:solidFill>
                <a:effectLst/>
                <a:latin typeface="+mn-lt"/>
                <a:ea typeface="+mn-ea"/>
                <a:cs typeface="+mn-cs"/>
              </a:rPr>
              <a:t>heartbleed</a:t>
            </a:r>
            <a:r>
              <a:rPr lang="en-US" sz="1100" kern="1200" dirty="0" smtClean="0">
                <a:solidFill>
                  <a:schemeClr val="tx1"/>
                </a:solidFill>
                <a:effectLst/>
                <a:latin typeface="+mn-lt"/>
                <a:ea typeface="+mn-ea"/>
                <a:cs typeface="+mn-cs"/>
              </a:rPr>
              <a:t> virus hit, our customers took our patch and using canary deploys the fix ran itself across all the VMs under PCF in the data center. All they used was our GUI and 2 easy commands.  And one of their engineers actually tweeted their experience where it took 2 people a few days to apply the fix, whereas if they had used traditional tools, it could taken up to 2 years to get it all. </a:t>
            </a:r>
          </a:p>
          <a:p>
            <a:pPr>
              <a:spcBef>
                <a:spcPts val="1189"/>
              </a:spcBef>
              <a:buClr>
                <a:schemeClr val="dk1"/>
              </a:buClr>
            </a:pPr>
            <a:endParaRPr lang="en-US" sz="1100" dirty="0" smtClean="0">
              <a:solidFill>
                <a:schemeClr val="dk1"/>
              </a:solidFill>
              <a:latin typeface="Verdana"/>
              <a:ea typeface="Verdana"/>
              <a:cs typeface="Verdana"/>
              <a:sym typeface="Verdana"/>
            </a:endParaRPr>
          </a:p>
          <a:p>
            <a:pPr>
              <a:spcBef>
                <a:spcPts val="1189"/>
              </a:spcBef>
              <a:buClr>
                <a:schemeClr val="dk1"/>
              </a:buClr>
            </a:pPr>
            <a:r>
              <a:rPr lang="en-US" sz="1100" dirty="0" smtClean="0">
                <a:solidFill>
                  <a:schemeClr val="dk1"/>
                </a:solidFill>
                <a:latin typeface="Verdana"/>
                <a:ea typeface="Verdana"/>
                <a:cs typeface="Verdana"/>
                <a:sym typeface="Verdana"/>
              </a:rPr>
              <a:t>And if </a:t>
            </a:r>
            <a:r>
              <a:rPr lang="en-US" sz="1100" dirty="0" err="1" smtClean="0">
                <a:solidFill>
                  <a:schemeClr val="dk1"/>
                </a:solidFill>
                <a:latin typeface="Verdana"/>
                <a:ea typeface="Verdana"/>
                <a:cs typeface="Verdana"/>
                <a:sym typeface="Verdana"/>
              </a:rPr>
              <a:t>devs</a:t>
            </a:r>
            <a:r>
              <a:rPr lang="en-US" sz="1100" baseline="0" dirty="0" smtClean="0">
                <a:solidFill>
                  <a:schemeClr val="dk1"/>
                </a:solidFill>
                <a:latin typeface="Verdana"/>
                <a:ea typeface="Verdana"/>
                <a:cs typeface="Verdana"/>
                <a:sym typeface="Verdana"/>
              </a:rPr>
              <a:t> were rolling their own </a:t>
            </a:r>
            <a:r>
              <a:rPr lang="en-US" sz="1100" baseline="0" dirty="0" err="1" smtClean="0">
                <a:solidFill>
                  <a:schemeClr val="dk1"/>
                </a:solidFill>
                <a:latin typeface="Verdana"/>
                <a:ea typeface="Verdana"/>
                <a:cs typeface="Verdana"/>
                <a:sym typeface="Verdana"/>
              </a:rPr>
              <a:t>Docker</a:t>
            </a:r>
            <a:r>
              <a:rPr lang="en-US" sz="1100" baseline="0" dirty="0" smtClean="0">
                <a:solidFill>
                  <a:schemeClr val="dk1"/>
                </a:solidFill>
                <a:latin typeface="Verdana"/>
                <a:ea typeface="Verdana"/>
                <a:cs typeface="Verdana"/>
                <a:sym typeface="Verdana"/>
              </a:rPr>
              <a:t>, without this kind of functionality, this could very quickly turn into a operational nightmare. (See below)</a:t>
            </a:r>
          </a:p>
          <a:p>
            <a:pPr>
              <a:spcBef>
                <a:spcPts val="1189"/>
              </a:spcBef>
              <a:buClr>
                <a:schemeClr val="dk1"/>
              </a:buClr>
            </a:pPr>
            <a:endParaRPr lang="en-US" sz="1100" baseline="0" dirty="0" smtClean="0">
              <a:solidFill>
                <a:schemeClr val="dk1"/>
              </a:solidFill>
              <a:latin typeface="Verdana"/>
              <a:ea typeface="Verdana"/>
              <a:cs typeface="Verdana"/>
              <a:sym typeface="Verdana"/>
            </a:endParaRPr>
          </a:p>
          <a:p>
            <a:pPr>
              <a:spcBef>
                <a:spcPts val="1189"/>
              </a:spcBef>
              <a:buClr>
                <a:schemeClr val="dk1"/>
              </a:buClr>
            </a:pPr>
            <a:r>
              <a:rPr lang="en-US" sz="1100" baseline="0" dirty="0" smtClean="0">
                <a:solidFill>
                  <a:schemeClr val="dk1"/>
                </a:solidFill>
                <a:latin typeface="Verdana"/>
                <a:ea typeface="Verdana"/>
                <a:cs typeface="Verdana"/>
                <a:sym typeface="Verdana"/>
              </a:rPr>
              <a:t>====== Optional talk track===============</a:t>
            </a:r>
          </a:p>
          <a:p>
            <a:pPr marL="0" marR="0" indent="0" algn="l" defTabSz="457200" rtl="0" eaLnBrk="1" fontAlgn="auto" latinLnBrk="0" hangingPunct="1">
              <a:lnSpc>
                <a:spcPct val="100000"/>
              </a:lnSpc>
              <a:spcBef>
                <a:spcPts val="1189"/>
              </a:spcBef>
              <a:spcAft>
                <a:spcPts val="0"/>
              </a:spcAft>
              <a:buClr>
                <a:schemeClr val="dk1"/>
              </a:buClr>
              <a:buSzTx/>
              <a:buFontTx/>
              <a:buNone/>
              <a:tabLst/>
              <a:defRPr/>
            </a:pPr>
            <a:r>
              <a:rPr lang="en-US" sz="1100" baseline="0" dirty="0" smtClean="0">
                <a:solidFill>
                  <a:schemeClr val="dk1"/>
                </a:solidFill>
                <a:latin typeface="Verdana"/>
                <a:ea typeface="Verdana"/>
                <a:cs typeface="Verdana"/>
                <a:sym typeface="Verdana"/>
              </a:rPr>
              <a:t>Fun Trivia: </a:t>
            </a:r>
            <a:r>
              <a:rPr lang="en-US" sz="1100" dirty="0" smtClean="0"/>
              <a:t>Over 30% of all official images on the </a:t>
            </a:r>
            <a:r>
              <a:rPr lang="en-US" sz="1100" dirty="0" err="1" smtClean="0"/>
              <a:t>Docker</a:t>
            </a:r>
            <a:r>
              <a:rPr lang="en-US" sz="1100" dirty="0" smtClean="0"/>
              <a:t> hub contain high priority security vulnerabilities. This stat increases to 70% when you consider the medium priority secure vulnerabilities. PCF provides choice between deploying pre-built images or creating the container “just in time” using </a:t>
            </a:r>
            <a:r>
              <a:rPr lang="en-US" sz="1100" dirty="0" err="1" smtClean="0"/>
              <a:t>buildpacks</a:t>
            </a:r>
            <a:r>
              <a:rPr lang="en-US" sz="1100" dirty="0" smtClean="0"/>
              <a:t>. The </a:t>
            </a:r>
            <a:r>
              <a:rPr lang="en-US" sz="1100" dirty="0" err="1" smtClean="0"/>
              <a:t>buildpacks</a:t>
            </a:r>
            <a:r>
              <a:rPr lang="en-US" sz="1100" dirty="0" smtClean="0"/>
              <a:t> approach reduces customer risk by providing a controlled approach to the contents of the container and minimizing the effort required to patch the OS and language level CVEs.</a:t>
            </a:r>
          </a:p>
          <a:p>
            <a:pPr>
              <a:spcBef>
                <a:spcPts val="1189"/>
              </a:spcBef>
              <a:buClr>
                <a:schemeClr val="dk1"/>
              </a:buClr>
            </a:pPr>
            <a:endParaRPr lang="en-US" sz="1100" baseline="0" dirty="0" smtClean="0">
              <a:solidFill>
                <a:schemeClr val="dk1"/>
              </a:solidFill>
              <a:latin typeface="Verdana"/>
              <a:ea typeface="Verdana"/>
              <a:cs typeface="Verdana"/>
              <a:sym typeface="Verdan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Our founding CEO Paul Maritz has said “Cloud is about how computing is done, not where” </a:t>
            </a:r>
          </a:p>
          <a:p>
            <a:r>
              <a:rPr lang="en-US" sz="1200" kern="1200" dirty="0" smtClean="0">
                <a:solidFill>
                  <a:schemeClr val="tx1"/>
                </a:solidFill>
                <a:effectLst/>
                <a:latin typeface="+mn-lt"/>
                <a:ea typeface="+mn-ea"/>
                <a:cs typeface="+mn-cs"/>
              </a:rPr>
              <a:t>Our whole system was architected taking a cloud agnostic view of platform operations with one tool chain to “rule them all”. This is what led to the creation of one of the coolest components of Cloud Foundry  - CF BOSH. </a:t>
            </a:r>
          </a:p>
          <a:p>
            <a:r>
              <a:rPr lang="en-US" sz="1200" kern="1200" dirty="0" smtClean="0">
                <a:solidFill>
                  <a:schemeClr val="tx1"/>
                </a:solidFill>
                <a:effectLst/>
                <a:latin typeface="+mn-lt"/>
                <a:ea typeface="+mn-ea"/>
                <a:cs typeface="+mn-cs"/>
              </a:rPr>
              <a:t>We’re showing a very high level </a:t>
            </a:r>
            <a:r>
              <a:rPr lang="en-US" sz="1200" kern="1200" dirty="0" err="1" smtClean="0">
                <a:solidFill>
                  <a:schemeClr val="tx1"/>
                </a:solidFill>
                <a:effectLst/>
                <a:latin typeface="+mn-lt"/>
                <a:ea typeface="+mn-ea"/>
                <a:cs typeface="+mn-cs"/>
              </a:rPr>
              <a:t>marketecture</a:t>
            </a:r>
            <a:r>
              <a:rPr lang="en-US" sz="1200" kern="1200" dirty="0" smtClean="0">
                <a:solidFill>
                  <a:schemeClr val="tx1"/>
                </a:solidFill>
                <a:effectLst/>
                <a:latin typeface="+mn-lt"/>
                <a:ea typeface="+mn-ea"/>
                <a:cs typeface="+mn-cs"/>
              </a:rPr>
              <a:t> here of something that’s actually pretty complex and involved.</a:t>
            </a:r>
          </a:p>
          <a:p>
            <a:pPr lvl="0"/>
            <a:r>
              <a:rPr lang="en-US" sz="1200" kern="1200" dirty="0" smtClean="0">
                <a:solidFill>
                  <a:schemeClr val="tx1"/>
                </a:solidFill>
                <a:effectLst/>
                <a:latin typeface="+mn-lt"/>
                <a:ea typeface="+mn-ea"/>
                <a:cs typeface="+mn-cs"/>
              </a:rPr>
              <a:t>The CPI or the cloud provider interface serves as the </a:t>
            </a:r>
            <a:r>
              <a:rPr lang="en-US" sz="1200" kern="1200" dirty="0" err="1" smtClean="0">
                <a:solidFill>
                  <a:schemeClr val="tx1"/>
                </a:solidFill>
                <a:effectLst/>
                <a:latin typeface="+mn-lt"/>
                <a:ea typeface="+mn-ea"/>
                <a:cs typeface="+mn-cs"/>
              </a:rPr>
              <a:t>IaaS</a:t>
            </a:r>
            <a:r>
              <a:rPr lang="en-US" sz="1200" kern="1200" dirty="0" smtClean="0">
                <a:solidFill>
                  <a:schemeClr val="tx1"/>
                </a:solidFill>
                <a:effectLst/>
                <a:latin typeface="+mn-lt"/>
                <a:ea typeface="+mn-ea"/>
                <a:cs typeface="+mn-cs"/>
              </a:rPr>
              <a:t> abstraction layer</a:t>
            </a:r>
          </a:p>
          <a:p>
            <a:pPr lvl="0"/>
            <a:r>
              <a:rPr lang="en-US" sz="1200" kern="1200" dirty="0" smtClean="0">
                <a:solidFill>
                  <a:schemeClr val="tx1"/>
                </a:solidFill>
                <a:effectLst/>
                <a:latin typeface="+mn-lt"/>
                <a:ea typeface="+mn-ea"/>
                <a:cs typeface="+mn-cs"/>
              </a:rPr>
              <a:t>The BOSH Director is the core orchestrating component and controls the creation and deletion of VMs, disks, &amp; networks via the CPI and BOSH agent.</a:t>
            </a:r>
          </a:p>
          <a:p>
            <a:pPr lvl="0"/>
            <a:r>
              <a:rPr lang="en-US" sz="1200" kern="1200" dirty="0" smtClean="0">
                <a:solidFill>
                  <a:schemeClr val="tx1"/>
                </a:solidFill>
                <a:effectLst/>
                <a:latin typeface="+mn-lt"/>
                <a:ea typeface="+mn-ea"/>
                <a:cs typeface="+mn-cs"/>
              </a:rPr>
              <a:t>The BOSH Agent takes instructions from the Director for its VM - like what are the packages to install,  what are the configurations to make for the kind of job its has to do i.e. run an app, a service, or a platform component. </a:t>
            </a:r>
          </a:p>
          <a:p>
            <a:r>
              <a:rPr lang="en-US" sz="1200" kern="1200" dirty="0" smtClean="0">
                <a:solidFill>
                  <a:schemeClr val="tx1"/>
                </a:solidFill>
                <a:effectLst/>
                <a:latin typeface="+mn-lt"/>
                <a:ea typeface="+mn-ea"/>
                <a:cs typeface="+mn-cs"/>
              </a:rPr>
              <a:t>With most Pivotal customers, their operators interact and leverage BOSH capabilities via the Ops Manager that we spoke about earlier. Ops manager deploys and manages PCF cross a variety of </a:t>
            </a:r>
            <a:r>
              <a:rPr lang="en-US" sz="1200" kern="1200" dirty="0" err="1" smtClean="0">
                <a:solidFill>
                  <a:schemeClr val="tx1"/>
                </a:solidFill>
                <a:effectLst/>
                <a:latin typeface="+mn-lt"/>
                <a:ea typeface="+mn-ea"/>
                <a:cs typeface="+mn-cs"/>
              </a:rPr>
              <a:t>IaaS</a:t>
            </a:r>
            <a:r>
              <a:rPr lang="en-US" sz="1200" kern="1200" dirty="0" smtClean="0">
                <a:solidFill>
                  <a:schemeClr val="tx1"/>
                </a:solidFill>
                <a:effectLst/>
                <a:latin typeface="+mn-lt"/>
                <a:ea typeface="+mn-ea"/>
                <a:cs typeface="+mn-cs"/>
              </a:rPr>
              <a:t> clouds in a very simple way, with pretty much the same experience across all of them for managing the resources for the platform and apps.</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far we</a:t>
            </a:r>
            <a:r>
              <a:rPr lang="en-US" sz="1200" kern="1200" baseline="0" dirty="0" smtClean="0">
                <a:solidFill>
                  <a:schemeClr val="tx1"/>
                </a:solidFill>
                <a:effectLst/>
                <a:latin typeface="+mn-lt"/>
                <a:ea typeface="+mn-ea"/>
                <a:cs typeface="+mn-cs"/>
              </a:rPr>
              <a:t> have covered how Ops can </a:t>
            </a:r>
            <a:r>
              <a:rPr lang="en-US" sz="1200" kern="1200" dirty="0" smtClean="0">
                <a:solidFill>
                  <a:schemeClr val="tx1"/>
                </a:solidFill>
                <a:effectLst/>
                <a:latin typeface="+mn-lt"/>
                <a:ea typeface="+mn-ea"/>
                <a:cs typeface="+mn-cs"/>
              </a:rPr>
              <a:t>easily provide the developers what they need to build the applications, let’s talk about deployment and beyond.</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a:t>
            </a:fld>
            <a:endParaRPr lang="en-US"/>
          </a:p>
        </p:txBody>
      </p:sp>
    </p:spTree>
    <p:extLst>
      <p:ext uri="{BB962C8B-B14F-4D97-AF65-F5344CB8AC3E}">
        <p14:creationId xmlns:p14="http://schemas.microsoft.com/office/powerpoint/2010/main" val="89176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Shape 1539"/>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40" name="Shape 154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31</a:t>
            </a:fld>
            <a:endParaRPr lang="en-US"/>
          </a:p>
        </p:txBody>
      </p:sp>
    </p:spTree>
    <p:extLst>
      <p:ext uri="{BB962C8B-B14F-4D97-AF65-F5344CB8AC3E}">
        <p14:creationId xmlns:p14="http://schemas.microsoft.com/office/powerpoint/2010/main" val="58816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Shape 1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11" name="Shape 111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No difference between dev and ops</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 sz="1200" b="1" i="0" u="none" strike="noStrike" cap="none">
                <a:solidFill>
                  <a:schemeClr val="dk1"/>
                </a:solidFill>
                <a:latin typeface="Calibri"/>
                <a:ea typeface="Calibri"/>
                <a:cs typeface="Calibri"/>
                <a:sym typeface="Calibri"/>
              </a:rPr>
              <a:t>DEMANDS STRUCTURED AUTOMATION (aka Platform)</a:t>
            </a: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Platforms are developed to introduce structured automation and make practices easier; All practices should be supported by matching platforms. </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Hence, there need for a cloud native platform.  </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0" i="0" u="sng" strike="noStrike" cap="none">
                <a:solidFill>
                  <a:schemeClr val="dk1"/>
                </a:solidFill>
                <a:latin typeface="Calibri"/>
                <a:ea typeface="Calibri"/>
                <a:cs typeface="Calibri"/>
                <a:sym typeface="Calibri"/>
              </a:rPr>
              <a:t>THE SOLUTION:</a:t>
            </a:r>
            <a:r>
              <a:rPr lang="en" sz="1200" b="1" i="0" u="none" strike="noStrike" cap="none">
                <a:solidFill>
                  <a:schemeClr val="dk1"/>
                </a:solidFill>
                <a:latin typeface="Calibri"/>
                <a:ea typeface="Calibri"/>
                <a:cs typeface="Calibri"/>
                <a:sym typeface="Calibri"/>
              </a:rPr>
              <a:t> Structured Automation (aka platform)</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The notion of “structured automation” is an important one. It’s easy to fall into the trap of implementing a few scripts that automate some parts of various processes. Without structured automation, you can end up having to deal with snowflake deployments processes – a deployment process comprised of ad hoc, incomplete script based automation that is unique for each application and environment, difficult to port to another cloud and requires significant on-going maintenance overhead.  This approach tends to be inflexible, error-prone and reliant on manual effort to tie various pieces of automation together. </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What is required is a means to follow processes that remain consistent regardless of the app, environment (on-premise or public cloud), context (dev or ops) or team that is using it – a platform. A platform ensures not just automation and speed, but also consistency, flexibility, safety and reliability. And, in the new DevOps world we live in, it should not only provide streamlined support for shared processes (e.g. environment provisioning, configuring and deployment) and fluid collaboration between developers and operators, but also support the specific needs of the two that support their independent missions.</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A platform lets you eliminate distraction and overhead, and focus on the value added activities for the business. </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SzPct val="25000"/>
              <a:buNone/>
            </a:pPr>
            <a:r>
              <a:rPr lang="en" sz="1200" b="0" i="0" u="none" strike="noStrike" cap="none">
                <a:solidFill>
                  <a:schemeClr val="dk1"/>
                </a:solidFill>
                <a:latin typeface="Calibri"/>
                <a:ea typeface="Calibri"/>
                <a:cs typeface="Calibri"/>
                <a:sym typeface="Calibri"/>
              </a:rPr>
              <a:t>--------------</a:t>
            </a: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Add description of why script based automation is inflexible, error-prone, manual </a:t>
            </a: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Add description of why Platform is consistent, safe, …</a:t>
            </a: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TODO – Add new notes for new content on slide</a:t>
            </a: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112" name="Shape 111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4</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Shape 1244"/>
          <p:cNvSpPr txBox="1">
            <a:spLocks noGrp="1"/>
          </p:cNvSpPr>
          <p:nvPr>
            <p:ph type="body" idx="1"/>
          </p:nvPr>
        </p:nvSpPr>
        <p:spPr>
          <a:xfrm>
            <a:off x="295170" y="2972431"/>
            <a:ext cx="6267658" cy="5793719"/>
          </a:xfrm>
          <a:prstGeom prst="rect">
            <a:avLst/>
          </a:prstGeom>
          <a:noFill/>
          <a:ln>
            <a:noFill/>
          </a:ln>
        </p:spPr>
        <p:txBody>
          <a:bodyPr lIns="90525" tIns="90525" rIns="90525" bIns="90525"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1245" name="Shape 124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6</a:t>
            </a:fld>
            <a:endParaRPr lang="en-US"/>
          </a:p>
        </p:txBody>
      </p:sp>
    </p:spTree>
    <p:extLst>
      <p:ext uri="{BB962C8B-B14F-4D97-AF65-F5344CB8AC3E}">
        <p14:creationId xmlns:p14="http://schemas.microsoft.com/office/powerpoint/2010/main" val="259559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7</a:t>
            </a:fld>
            <a:endParaRPr lang="en-US"/>
          </a:p>
        </p:txBody>
      </p:sp>
    </p:spTree>
    <p:extLst>
      <p:ext uri="{BB962C8B-B14F-4D97-AF65-F5344CB8AC3E}">
        <p14:creationId xmlns:p14="http://schemas.microsoft.com/office/powerpoint/2010/main" val="259559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8</a:t>
            </a:fld>
            <a:endParaRPr lang="en-US"/>
          </a:p>
        </p:txBody>
      </p:sp>
    </p:spTree>
    <p:extLst>
      <p:ext uri="{BB962C8B-B14F-4D97-AF65-F5344CB8AC3E}">
        <p14:creationId xmlns:p14="http://schemas.microsoft.com/office/powerpoint/2010/main" val="259559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9</a:t>
            </a:fld>
            <a:endParaRPr lang="en-US"/>
          </a:p>
        </p:txBody>
      </p:sp>
    </p:spTree>
    <p:extLst>
      <p:ext uri="{BB962C8B-B14F-4D97-AF65-F5344CB8AC3E}">
        <p14:creationId xmlns:p14="http://schemas.microsoft.com/office/powerpoint/2010/main" val="259559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010763627"/>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299157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009522"/>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r"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sldNum" idx="12"/>
          </p:nvPr>
        </p:nvSpPr>
        <p:spPr>
          <a:xfrm>
            <a:off x="3797" y="48233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 sz="1800">
                <a:solidFill>
                  <a:schemeClr val="dk1"/>
                </a:solidFill>
                <a:latin typeface="Arial"/>
                <a:ea typeface="Arial"/>
                <a:cs typeface="Arial"/>
                <a:sym typeface="Arial"/>
              </a:rPr>
              <a:t>‹#›</a:t>
            </a:fld>
            <a:endParaRPr lang="en"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702292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72638259"/>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444030624"/>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759851101"/>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5644519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a:solidFill>
            <a:srgbClr val="2C3E4B"/>
          </a:solidFill>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720600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521208"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521208"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252237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5985149"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5984748"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pivotal_te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12056" y="4855076"/>
            <a:ext cx="731520" cy="171298"/>
          </a:xfrm>
          <a:prstGeom prst="rect">
            <a:avLst/>
          </a:prstGeom>
        </p:spPr>
      </p:pic>
      <p:sp>
        <p:nvSpPr>
          <p:cNvPr id="9" name="Picture Placeholder 8"/>
          <p:cNvSpPr>
            <a:spLocks noGrp="1"/>
          </p:cNvSpPr>
          <p:nvPr>
            <p:ph type="pic" sz="quarter" idx="14"/>
          </p:nvPr>
        </p:nvSpPr>
        <p:spPr>
          <a:xfrm>
            <a:off x="6099048" y="-2286"/>
            <a:ext cx="3044952"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Tree>
    <p:extLst>
      <p:ext uri="{BB962C8B-B14F-4D97-AF65-F5344CB8AC3E}">
        <p14:creationId xmlns:p14="http://schemas.microsoft.com/office/powerpoint/2010/main" val="1654815533"/>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724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 Blank logo">
    <p:bg>
      <p:bgPr>
        <a:gradFill flip="none" rotWithShape="1">
          <a:gsLst>
            <a:gs pos="0">
              <a:schemeClr val="accent1"/>
            </a:gs>
            <a:gs pos="81000">
              <a:schemeClr val="accent1">
                <a:lumMod val="50000"/>
              </a:schemeClr>
            </a:gs>
          </a:gsLst>
          <a:lin ang="16200000" scaled="0"/>
          <a:tileRect/>
        </a:gradFill>
        <a:effectLst/>
      </p:bgPr>
    </p:bg>
    <p:spTree>
      <p:nvGrpSpPr>
        <p:cNvPr id="1" name="Shape 19"/>
        <p:cNvGrpSpPr/>
        <p:nvPr/>
      </p:nvGrpSpPr>
      <p:grpSpPr>
        <a:xfrm>
          <a:off x="0" y="0"/>
          <a:ext cx="0" cy="0"/>
          <a:chOff x="0" y="0"/>
          <a:chExt cx="0" cy="0"/>
        </a:xfrm>
      </p:grpSpPr>
      <p:pic>
        <p:nvPicPr>
          <p:cNvPr id="2" name="Shape 115"/>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8296298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77477406"/>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1932540330"/>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90310890"/>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505937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a:solidFill>
            <a:srgbClr val="2C3E4B"/>
          </a:solidFill>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7647852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521208"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521208"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399431128"/>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729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 Blank logo">
    <p:bg>
      <p:bgPr>
        <a:gradFill flip="none" rotWithShape="1">
          <a:gsLst>
            <a:gs pos="0">
              <a:schemeClr val="accent1"/>
            </a:gs>
            <a:gs pos="81000">
              <a:schemeClr val="accent1">
                <a:lumMod val="50000"/>
              </a:schemeClr>
            </a:gs>
          </a:gsLst>
          <a:lin ang="16200000" scaled="0"/>
          <a:tileRect/>
        </a:gradFill>
        <a:effectLst/>
      </p:bgPr>
    </p:bg>
    <p:spTree>
      <p:nvGrpSpPr>
        <p:cNvPr id="1" name="Shape 19"/>
        <p:cNvGrpSpPr/>
        <p:nvPr/>
      </p:nvGrpSpPr>
      <p:grpSpPr>
        <a:xfrm>
          <a:off x="0" y="0"/>
          <a:ext cx="0" cy="0"/>
          <a:chOff x="0" y="0"/>
          <a:chExt cx="0" cy="0"/>
        </a:xfrm>
      </p:grpSpPr>
      <p:pic>
        <p:nvPicPr>
          <p:cNvPr id="2" name="Shape 115"/>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246174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Main Page">
    <p:spTree>
      <p:nvGrpSpPr>
        <p:cNvPr id="1" name=""/>
        <p:cNvGrpSpPr/>
        <p:nvPr/>
      </p:nvGrpSpPr>
      <p:grpSpPr>
        <a:xfrm>
          <a:off x="0" y="0"/>
          <a:ext cx="0" cy="0"/>
          <a:chOff x="0" y="0"/>
          <a:chExt cx="0" cy="0"/>
        </a:xfrm>
      </p:grpSpPr>
      <p:sp>
        <p:nvSpPr>
          <p:cNvPr id="2" name="Title 1"/>
          <p:cNvSpPr>
            <a:spLocks noGrp="1"/>
          </p:cNvSpPr>
          <p:nvPr>
            <p:ph type="title"/>
          </p:nvPr>
        </p:nvSpPr>
        <p:spPr>
          <a:xfrm>
            <a:off x="3106096" y="149918"/>
            <a:ext cx="5985149"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3106674" y="624363"/>
            <a:ext cx="5984748"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4"/>
          </p:nvPr>
        </p:nvSpPr>
        <p:spPr>
          <a:xfrm>
            <a:off x="0" y="-2286"/>
            <a:ext cx="3044952"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666804299"/>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E232D"/>
        </a:soli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30202612"/>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6_Blank">
    <p:bg>
      <p:bgPr>
        <a:solidFill>
          <a:schemeClr val="lt1"/>
        </a:solidFill>
        <a:effectLst/>
      </p:bgPr>
    </p:bg>
    <p:spTree>
      <p:nvGrpSpPr>
        <p:cNvPr id="1" name="Shape 11"/>
        <p:cNvGrpSpPr/>
        <p:nvPr/>
      </p:nvGrpSpPr>
      <p:grpSpPr>
        <a:xfrm>
          <a:off x="0" y="0"/>
          <a:ext cx="0" cy="0"/>
          <a:chOff x="0" y="0"/>
          <a:chExt cx="0" cy="0"/>
        </a:xfrm>
      </p:grpSpPr>
      <p:sp>
        <p:nvSpPr>
          <p:cNvPr id="12" name="Shape 12"/>
          <p:cNvSpPr/>
          <p:nvPr/>
        </p:nvSpPr>
        <p:spPr>
          <a:xfrm>
            <a:off x="114300" y="112014"/>
            <a:ext cx="8915400" cy="4919472"/>
          </a:xfrm>
          <a:prstGeom prst="rect">
            <a:avLst/>
          </a:prstGeom>
          <a:solidFill>
            <a:srgbClr val="22313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3" name="Shape 13"/>
          <p:cNvSpPr>
            <a:spLocks noGrp="1"/>
          </p:cNvSpPr>
          <p:nvPr>
            <p:ph type="pic" idx="2"/>
          </p:nvPr>
        </p:nvSpPr>
        <p:spPr>
          <a:xfrm>
            <a:off x="114300" y="112713"/>
            <a:ext cx="8915400" cy="4918074"/>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8938721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 Blank logo">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extLst>
      <p:ext uri="{BB962C8B-B14F-4D97-AF65-F5344CB8AC3E}">
        <p14:creationId xmlns:p14="http://schemas.microsoft.com/office/powerpoint/2010/main" val="93871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Main Page">
    <p:spTree>
      <p:nvGrpSpPr>
        <p:cNvPr id="1" name=""/>
        <p:cNvGrpSpPr/>
        <p:nvPr/>
      </p:nvGrpSpPr>
      <p:grpSpPr>
        <a:xfrm>
          <a:off x="0" y="0"/>
          <a:ext cx="0" cy="0"/>
          <a:chOff x="0" y="0"/>
          <a:chExt cx="0" cy="0"/>
        </a:xfrm>
      </p:grpSpPr>
      <p:sp>
        <p:nvSpPr>
          <p:cNvPr id="2" name="Title 1"/>
          <p:cNvSpPr>
            <a:spLocks noGrp="1"/>
          </p:cNvSpPr>
          <p:nvPr>
            <p:ph type="title"/>
          </p:nvPr>
        </p:nvSpPr>
        <p:spPr>
          <a:xfrm>
            <a:off x="6172200" y="149918"/>
            <a:ext cx="2918867" cy="474445"/>
          </a:xfrm>
          <a:prstGeom prst="rect">
            <a:avLst/>
          </a:prstGeom>
        </p:spPr>
        <p:txBody>
          <a:bodyPr/>
          <a:lstStyle>
            <a:lvl1pPr algn="l">
              <a:defRPr sz="24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6172572" y="624363"/>
            <a:ext cx="2918671"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8"/>
          <p:cNvSpPr>
            <a:spLocks noGrp="1"/>
          </p:cNvSpPr>
          <p:nvPr>
            <p:ph type="pic" sz="quarter" idx="15"/>
          </p:nvPr>
        </p:nvSpPr>
        <p:spPr>
          <a:xfrm>
            <a:off x="0" y="-2286"/>
            <a:ext cx="6098871"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476244696"/>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Main Page">
    <p:spTree>
      <p:nvGrpSpPr>
        <p:cNvPr id="1" name=""/>
        <p:cNvGrpSpPr/>
        <p:nvPr/>
      </p:nvGrpSpPr>
      <p:grpSpPr>
        <a:xfrm>
          <a:off x="0" y="0"/>
          <a:ext cx="0" cy="0"/>
          <a:chOff x="0" y="0"/>
          <a:chExt cx="0" cy="0"/>
        </a:xfrm>
      </p:grpSpPr>
      <p:sp>
        <p:nvSpPr>
          <p:cNvPr id="2" name="Title 1"/>
          <p:cNvSpPr>
            <a:spLocks noGrp="1"/>
          </p:cNvSpPr>
          <p:nvPr>
            <p:ph type="title"/>
          </p:nvPr>
        </p:nvSpPr>
        <p:spPr>
          <a:xfrm>
            <a:off x="48247" y="149918"/>
            <a:ext cx="2918867" cy="474445"/>
          </a:xfrm>
          <a:prstGeom prst="rect">
            <a:avLst/>
          </a:prstGeom>
        </p:spPr>
        <p:txBody>
          <a:bodyPr/>
          <a:lstStyle>
            <a:lvl1pPr algn="l">
              <a:defRPr sz="24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48619" y="624363"/>
            <a:ext cx="2918671"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8"/>
          <p:cNvSpPr>
            <a:spLocks noGrp="1"/>
          </p:cNvSpPr>
          <p:nvPr>
            <p:ph type="pic" sz="quarter" idx="15"/>
          </p:nvPr>
        </p:nvSpPr>
        <p:spPr>
          <a:xfrm>
            <a:off x="3045129" y="-2286"/>
            <a:ext cx="6098871"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pic>
        <p:nvPicPr>
          <p:cNvPr id="7" name="Picture 6" descr="pivotal_te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1144" y="4855076"/>
            <a:ext cx="731520" cy="171298"/>
          </a:xfrm>
          <a:prstGeom prst="rect">
            <a:avLst/>
          </a:prstGeom>
        </p:spPr>
      </p:pic>
    </p:spTree>
    <p:extLst>
      <p:ext uri="{BB962C8B-B14F-4D97-AF65-F5344CB8AC3E}">
        <p14:creationId xmlns:p14="http://schemas.microsoft.com/office/powerpoint/2010/main" val="700687016"/>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Main P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2286"/>
            <a:ext cx="4572000"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8" name="Picture Placeholder 8"/>
          <p:cNvSpPr>
            <a:spLocks noGrp="1"/>
          </p:cNvSpPr>
          <p:nvPr>
            <p:ph type="pic" sz="quarter" idx="15"/>
          </p:nvPr>
        </p:nvSpPr>
        <p:spPr>
          <a:xfrm>
            <a:off x="4572000" y="-2286"/>
            <a:ext cx="4572000"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pic>
        <p:nvPicPr>
          <p:cNvPr id="10" name="Picture 9"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090" y="4848817"/>
            <a:ext cx="798210" cy="185583"/>
          </a:xfrm>
          <a:prstGeom prst="rect">
            <a:avLst/>
          </a:prstGeom>
        </p:spPr>
      </p:pic>
      <p:sp>
        <p:nvSpPr>
          <p:cNvPr id="18"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effectLst>
                  <a:outerShdw blurRad="50800" dist="38100" dir="2700000" algn="tl" rotWithShape="0">
                    <a:prstClr val="black">
                      <a:alpha val="40000"/>
                    </a:prstClr>
                  </a:outerShdw>
                </a:effectLst>
                <a:latin typeface="Arial"/>
                <a:cs typeface="Arial"/>
              </a:defRPr>
            </a:lvl1pPr>
          </a:lstStyle>
          <a:p>
            <a:r>
              <a:rPr lang="en-US" dirty="0" smtClean="0"/>
              <a:t>Click to edit Master title style</a:t>
            </a:r>
            <a:endParaRPr lang="en-US" dirty="0"/>
          </a:p>
        </p:txBody>
      </p:sp>
      <p:sp>
        <p:nvSpPr>
          <p:cNvPr id="19"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FFFFFF"/>
                </a:solidFill>
                <a:effectLst>
                  <a:outerShdw blurRad="50800" dist="38100" dir="2700000" algn="tl" rotWithShape="0">
                    <a:prstClr val="black">
                      <a:alpha val="40000"/>
                    </a:prstClr>
                  </a:outerShdw>
                </a:effectLst>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33708738"/>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31978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theme" Target="../theme/theme3.xml"/><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theme" Target="../theme/theme4.xml"/><Relationship Id="rId1" Type="http://schemas.openxmlformats.org/officeDocument/2006/relationships/slideLayout" Target="../slideLayouts/slideLayout23.xml"/><Relationship Id="rId2"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4" Type="http://schemas.openxmlformats.org/officeDocument/2006/relationships/theme" Target="../theme/theme5.xml"/><Relationship Id="rId1" Type="http://schemas.openxmlformats.org/officeDocument/2006/relationships/slideLayout" Target="../slideLayouts/slideLayout30.xml"/><Relationship Id="rId2"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101" r:id="rId2"/>
    <p:sldLayoutId id="2147484103" r:id="rId3"/>
    <p:sldLayoutId id="2147484102" r:id="rId4"/>
    <p:sldLayoutId id="2147484104" r:id="rId5"/>
    <p:sldLayoutId id="2147484105" r:id="rId6"/>
    <p:sldLayoutId id="2147484099" r:id="rId7"/>
    <p:sldLayoutId id="2147484100" r:id="rId8"/>
    <p:sldLayoutId id="2147484106" r:id="rId9"/>
    <p:sldLayoutId id="2147484108" r:id="rId10"/>
    <p:sldLayoutId id="2147484121" r:id="rId11"/>
    <p:sldLayoutId id="2147484163" r:id="rId12"/>
    <p:sldLayoutId id="2147484188" r:id="rId13"/>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083622"/>
      </p:ext>
    </p:extLst>
  </p:cSld>
  <p:clrMap bg1="lt1" tx1="dk1" bg2="lt2" tx2="dk2" accent1="accent1" accent2="accent2" accent3="accent3" accent4="accent4" accent5="accent5" accent6="accent6" hlink="hlink" folHlink="folHlink"/>
  <p:sldLayoutIdLst>
    <p:sldLayoutId id="2147484119" r:id="rId1"/>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940693102"/>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8" r:id="rId8"/>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1191159950"/>
      </p:ext>
    </p:extLst>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97916"/>
      </p:ext>
    </p:extLst>
  </p:cSld>
  <p:clrMap bg1="lt1" tx1="dk1" bg2="lt2" tx2="dk2" accent1="accent1" accent2="accent2" accent3="accent3" accent4="accent4" accent5="accent5" accent6="accent6" hlink="hlink" folHlink="folHlink"/>
  <p:sldLayoutIdLst>
    <p:sldLayoutId id="2147484140" r:id="rId1"/>
    <p:sldLayoutId id="2147484169" r:id="rId2"/>
    <p:sldLayoutId id="2147484178" r:id="rId3"/>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3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www.heroku.com/" TargetMode="External"/><Relationship Id="rId4" Type="http://schemas.openxmlformats.org/officeDocument/2006/relationships/hyperlink" Target="https://devcenter.heroku.com/articles/buildpacks" TargetMode="External"/><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loudfoundry/java-buildpack" TargetMode="External"/><Relationship Id="rId4" Type="http://schemas.openxmlformats.org/officeDocument/2006/relationships/hyperlink" Target="https://github.com/cloudfoundry/staticfile-buildpack" TargetMode="External"/><Relationship Id="rId5" Type="http://schemas.openxmlformats.org/officeDocument/2006/relationships/hyperlink" Target="https://github.com/cloudfoundry/php-buildpack" TargetMode="External"/><Relationship Id="rId6" Type="http://schemas.openxmlformats.org/officeDocument/2006/relationships/hyperlink" Target="https://github.com/cloudfoundry/binary-buildpack" TargetMode="External"/><Relationship Id="rId7" Type="http://schemas.openxmlformats.org/officeDocument/2006/relationships/hyperlink" Target="https://github.com/cloudfoundry/ruby-buildpack" TargetMode="External"/><Relationship Id="rId8" Type="http://schemas.openxmlformats.org/officeDocument/2006/relationships/hyperlink" Target="https://github.com/cloudfoundry/go-buildpack" TargetMode="External"/><Relationship Id="rId9" Type="http://schemas.openxmlformats.org/officeDocument/2006/relationships/hyperlink" Target="https://github.com/cloudfoundry/nodejs-buildpack" TargetMode="External"/><Relationship Id="rId10" Type="http://schemas.openxmlformats.org/officeDocument/2006/relationships/hyperlink" Target="https://github.com/cloudfoundry/python-buildpack" TargetMode="External"/><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hyperlink" Target="https://devcenter.heroku.com/articles/third-party-buildpacks" TargetMode="External"/><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gif"/><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jpg"/><Relationship Id="rId8"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image" Target="../media/image15.emf"/><Relationship Id="rId12" Type="http://schemas.openxmlformats.org/officeDocument/2006/relationships/image" Target="../media/image16.png"/><Relationship Id="rId13" Type="http://schemas.openxmlformats.org/officeDocument/2006/relationships/image" Target="../media/image17.gif"/><Relationship Id="rId14" Type="http://schemas.openxmlformats.org/officeDocument/2006/relationships/image" Target="../media/image18.png"/><Relationship Id="rId15" Type="http://schemas.openxmlformats.org/officeDocument/2006/relationships/image" Target="../media/image19.emf"/><Relationship Id="rId16" Type="http://schemas.openxmlformats.org/officeDocument/2006/relationships/image" Target="../media/image20.png"/><Relationship Id="rId17" Type="http://schemas.openxmlformats.org/officeDocument/2006/relationships/image" Target="../media/image21.emf"/><Relationship Id="rId18" Type="http://schemas.openxmlformats.org/officeDocument/2006/relationships/image" Target="../media/image22.emf"/><Relationship Id="rId19" Type="http://schemas.openxmlformats.org/officeDocument/2006/relationships/image" Target="../media/image23.emf"/><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7.emf"/><Relationship Id="rId4" Type="http://schemas.openxmlformats.org/officeDocument/2006/relationships/image" Target="../media/image8.jpg"/><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13.emf"/><Relationship Id="rId10" Type="http://schemas.openxmlformats.org/officeDocument/2006/relationships/image" Target="../media/image14.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docs.pivotal.io/pivotalcf/concepts/high-availability.html%23capaci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11" Type="http://schemas.openxmlformats.org/officeDocument/2006/relationships/image" Target="../media/image17.gif"/><Relationship Id="rId12" Type="http://schemas.openxmlformats.org/officeDocument/2006/relationships/image" Target="../media/image18.png"/><Relationship Id="rId13" Type="http://schemas.openxmlformats.org/officeDocument/2006/relationships/image" Target="../media/image19.emf"/><Relationship Id="rId14" Type="http://schemas.openxmlformats.org/officeDocument/2006/relationships/image" Target="../media/image7.emf"/><Relationship Id="rId15" Type="http://schemas.openxmlformats.org/officeDocument/2006/relationships/image" Target="../media/image8.jpg"/><Relationship Id="rId16" Type="http://schemas.openxmlformats.org/officeDocument/2006/relationships/image" Target="../media/image9.emf"/><Relationship Id="rId17" Type="http://schemas.openxmlformats.org/officeDocument/2006/relationships/image" Target="../media/image10.emf"/><Relationship Id="rId18" Type="http://schemas.openxmlformats.org/officeDocument/2006/relationships/image" Target="../media/image11.emf"/><Relationship Id="rId19"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emf"/><Relationship Id="rId8" Type="http://schemas.openxmlformats.org/officeDocument/2006/relationships/image" Target="../media/image14.emf"/><Relationship Id="rId9" Type="http://schemas.openxmlformats.org/officeDocument/2006/relationships/image" Target="../media/image15.emf"/><Relationship Id="rId10"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5.jpg"/><Relationship Id="rId4"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6.jp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1" Type="http://schemas.openxmlformats.org/officeDocument/2006/relationships/image" Target="../media/image8.jpg"/><Relationship Id="rId12" Type="http://schemas.openxmlformats.org/officeDocument/2006/relationships/image" Target="../media/image9.emf"/><Relationship Id="rId13" Type="http://schemas.openxmlformats.org/officeDocument/2006/relationships/image" Target="../media/image10.emf"/><Relationship Id="rId14" Type="http://schemas.openxmlformats.org/officeDocument/2006/relationships/image" Target="../media/image11.emf"/><Relationship Id="rId15" Type="http://schemas.openxmlformats.org/officeDocument/2006/relationships/image" Target="../media/image12.emf"/><Relationship Id="rId16" Type="http://schemas.openxmlformats.org/officeDocument/2006/relationships/image" Target="../media/image20.png"/><Relationship Id="rId17" Type="http://schemas.openxmlformats.org/officeDocument/2006/relationships/image" Target="../media/image21.emf"/><Relationship Id="rId18" Type="http://schemas.openxmlformats.org/officeDocument/2006/relationships/image" Target="../media/image22.emf"/><Relationship Id="rId19" Type="http://schemas.openxmlformats.org/officeDocument/2006/relationships/image" Target="../media/image23.emf"/><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png"/><Relationship Id="rId7" Type="http://schemas.openxmlformats.org/officeDocument/2006/relationships/image" Target="../media/image17.gif"/><Relationship Id="rId8" Type="http://schemas.openxmlformats.org/officeDocument/2006/relationships/image" Target="../media/image18.png"/><Relationship Id="rId9" Type="http://schemas.openxmlformats.org/officeDocument/2006/relationships/image" Target="../media/image19.emf"/><Relationship Id="rId10" Type="http://schemas.openxmlformats.org/officeDocument/2006/relationships/image" Target="../media/image7.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0.xml"/><Relationship Id="rId3"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media/image63.emf"/><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12factor.ne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pic>
        <p:nvPicPr>
          <p:cNvPr id="38" name="Shape 38"/>
          <p:cNvPicPr preferRelativeResize="0">
            <a:picLocks noGrp="1"/>
          </p:cNvPicPr>
          <p:nvPr>
            <p:ph type="pic" idx="2"/>
          </p:nvPr>
        </p:nvPicPr>
        <p:blipFill rotWithShape="1">
          <a:blip r:embed="rId3">
            <a:alphaModFix amt="20000"/>
          </a:blip>
          <a:srcRect/>
          <a:stretch/>
        </p:blipFill>
        <p:spPr>
          <a:xfrm>
            <a:off x="114300" y="136527"/>
            <a:ext cx="8915400" cy="4918074"/>
          </a:xfrm>
          <a:prstGeom prst="rect">
            <a:avLst/>
          </a:prstGeom>
          <a:noFill/>
          <a:ln>
            <a:noFill/>
          </a:ln>
        </p:spPr>
      </p:pic>
      <p:sp>
        <p:nvSpPr>
          <p:cNvPr id="42" name="Shape 42"/>
          <p:cNvSpPr txBox="1"/>
          <p:nvPr/>
        </p:nvSpPr>
        <p:spPr>
          <a:xfrm>
            <a:off x="1550068" y="569685"/>
            <a:ext cx="6274974" cy="4274036"/>
          </a:xfrm>
          <a:prstGeom prst="rect">
            <a:avLst/>
          </a:prstGeom>
          <a:noFill/>
          <a:ln>
            <a:noFill/>
          </a:ln>
        </p:spPr>
        <p:txBody>
          <a:bodyPr lIns="0" tIns="45700" rIns="0" bIns="45700" anchor="t" anchorCtr="0">
            <a:noAutofit/>
          </a:bodyPr>
          <a:lstStyle/>
          <a:p>
            <a:pPr marL="0" marR="0" lvl="0" indent="0" algn="ctr" rtl="0">
              <a:spcBef>
                <a:spcPts val="2400"/>
              </a:spcBef>
              <a:spcAft>
                <a:spcPts val="0"/>
              </a:spcAft>
              <a:buSzPct val="25000"/>
              <a:buNone/>
            </a:pPr>
            <a:r>
              <a:rPr lang="en-US" sz="6000" b="1" dirty="0" smtClean="0">
                <a:solidFill>
                  <a:schemeClr val="accent1"/>
                </a:solidFill>
              </a:rPr>
              <a:t>Pivotal</a:t>
            </a:r>
            <a:endParaRPr lang="en-US" sz="6000" b="1" dirty="0">
              <a:solidFill>
                <a:schemeClr val="accent1"/>
              </a:solidFill>
            </a:endParaRPr>
          </a:p>
          <a:p>
            <a:pPr marL="0" marR="0" lvl="0" indent="0" algn="l" rtl="0">
              <a:spcBef>
                <a:spcPts val="2400"/>
              </a:spcBef>
              <a:spcAft>
                <a:spcPts val="0"/>
              </a:spcAft>
              <a:buSzPct val="25000"/>
              <a:buNone/>
            </a:pPr>
            <a:endParaRPr lang="en-US" sz="1800" b="1" i="0" u="none" strike="noStrike" cap="none" dirty="0" smtClean="0">
              <a:solidFill>
                <a:schemeClr val="lt1"/>
              </a:solidFill>
              <a:latin typeface="Arial"/>
              <a:ea typeface="Arial"/>
              <a:cs typeface="Arial"/>
              <a:sym typeface="Arial"/>
            </a:endParaRPr>
          </a:p>
          <a:p>
            <a:pPr>
              <a:spcBef>
                <a:spcPts val="2400"/>
              </a:spcBef>
              <a:buSzPct val="25000"/>
            </a:pPr>
            <a:r>
              <a:rPr lang="en-US" sz="4000" dirty="0" smtClean="0">
                <a:solidFill>
                  <a:schemeClr val="lt1"/>
                </a:solidFill>
              </a:rPr>
              <a:t>Cloud Native Operations</a:t>
            </a:r>
            <a:endParaRPr lang="en-US" sz="4000" dirty="0">
              <a:solidFill>
                <a:schemeClr val="lt1"/>
              </a:solidFill>
            </a:endParaRPr>
          </a:p>
          <a:p>
            <a:pPr lvl="0">
              <a:spcBef>
                <a:spcPts val="2400"/>
              </a:spcBef>
              <a:buSzPct val="25000"/>
            </a:pPr>
            <a:endParaRPr lang="en-US" b="1" dirty="0" smtClean="0">
              <a:solidFill>
                <a:schemeClr val="lt1"/>
              </a:solidFill>
              <a:ea typeface="Arial"/>
              <a:cs typeface="Arial"/>
              <a:sym typeface="Arial"/>
            </a:endParaRPr>
          </a:p>
        </p:txBody>
      </p:sp>
      <p:pic>
        <p:nvPicPr>
          <p:cNvPr id="43" name="Shape 43" descr="pivotal_white.png"/>
          <p:cNvPicPr preferRelativeResize="0"/>
          <p:nvPr/>
        </p:nvPicPr>
        <p:blipFill rotWithShape="1">
          <a:blip r:embed="rId4">
            <a:alphaModFix/>
          </a:blip>
          <a:srcRect/>
          <a:stretch/>
        </p:blipFill>
        <p:spPr>
          <a:xfrm>
            <a:off x="8098905" y="4658052"/>
            <a:ext cx="755621" cy="185669"/>
          </a:xfrm>
          <a:prstGeom prst="rect">
            <a:avLst/>
          </a:prstGeom>
          <a:noFill/>
          <a:ln>
            <a:noFill/>
          </a:ln>
        </p:spPr>
      </p:pic>
    </p:spTree>
    <p:extLst>
      <p:ext uri="{BB962C8B-B14F-4D97-AF65-F5344CB8AC3E}">
        <p14:creationId xmlns:p14="http://schemas.microsoft.com/office/powerpoint/2010/main" val="27444247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 a </a:t>
            </a:r>
            <a:r>
              <a:rPr lang="en-US" dirty="0" err="1" smtClean="0"/>
              <a:t>Buildpack</a:t>
            </a:r>
            <a:r>
              <a:rPr lang="en-US" dirty="0" smtClean="0"/>
              <a:t>?</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10</a:t>
            </a:fld>
            <a:endParaRPr lang="en-US"/>
          </a:p>
        </p:txBody>
      </p:sp>
      <p:sp>
        <p:nvSpPr>
          <p:cNvPr id="17" name="Text Placeholder 16"/>
          <p:cNvSpPr>
            <a:spLocks noGrp="1"/>
          </p:cNvSpPr>
          <p:nvPr>
            <p:ph type="body" sz="quarter" idx="13"/>
          </p:nvPr>
        </p:nvSpPr>
        <p:spPr/>
        <p:txBody>
          <a:bodyPr/>
          <a:lstStyle/>
          <a:p>
            <a:endParaRPr lang="en-US"/>
          </a:p>
        </p:txBody>
      </p:sp>
      <p:sp>
        <p:nvSpPr>
          <p:cNvPr id="24" name="Shape 355"/>
          <p:cNvSpPr txBox="1">
            <a:spLocks/>
          </p:cNvSpPr>
          <p:nvPr/>
        </p:nvSpPr>
        <p:spPr>
          <a:xfrm>
            <a:off x="457200" y="1108074"/>
            <a:ext cx="8229600" cy="30828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indent="-330200">
              <a:spcBef>
                <a:spcPts val="0"/>
              </a:spcBef>
              <a:buClr>
                <a:schemeClr val="tx1"/>
              </a:buClr>
              <a:buSzPct val="100000"/>
            </a:pPr>
            <a:r>
              <a:rPr lang="en-US" sz="1800" dirty="0">
                <a:solidFill>
                  <a:srgbClr val="000000"/>
                </a:solidFill>
                <a:ea typeface="Arial"/>
                <a:cs typeface="Arial"/>
                <a:sym typeface="Arial"/>
              </a:rPr>
              <a:t>Idea and format of a </a:t>
            </a:r>
            <a:r>
              <a:rPr lang="en-US" sz="1800" dirty="0" err="1">
                <a:solidFill>
                  <a:srgbClr val="000000"/>
                </a:solidFill>
                <a:ea typeface="Arial"/>
                <a:cs typeface="Arial"/>
                <a:sym typeface="Arial"/>
              </a:rPr>
              <a:t>buildpack</a:t>
            </a:r>
            <a:r>
              <a:rPr lang="en-US" sz="1800" dirty="0">
                <a:solidFill>
                  <a:srgbClr val="000000"/>
                </a:solidFill>
                <a:ea typeface="Arial"/>
                <a:cs typeface="Arial"/>
                <a:sym typeface="Arial"/>
              </a:rPr>
              <a:t> was borrowed from </a:t>
            </a:r>
            <a:r>
              <a:rPr lang="en-US" sz="1800" u="sng" dirty="0">
                <a:solidFill>
                  <a:srgbClr val="000000"/>
                </a:solidFill>
                <a:ea typeface="Arial"/>
                <a:cs typeface="Arial"/>
                <a:sym typeface="Arial"/>
                <a:hlinkClick r:id="rId3"/>
              </a:rPr>
              <a:t>Heroku</a:t>
            </a:r>
            <a:r>
              <a:rPr lang="en-US" sz="1800" dirty="0">
                <a:solidFill>
                  <a:srgbClr val="000000"/>
                </a:solidFill>
                <a:ea typeface="Arial"/>
                <a:cs typeface="Arial"/>
                <a:sym typeface="Arial"/>
              </a:rPr>
              <a:t>. Many Buildpacks supported on Cloud Foundry derived from </a:t>
            </a:r>
            <a:r>
              <a:rPr lang="en-US" sz="1800" u="sng" dirty="0">
                <a:solidFill>
                  <a:srgbClr val="000000"/>
                </a:solidFill>
                <a:ea typeface="Arial"/>
                <a:cs typeface="Arial"/>
                <a:sym typeface="Arial"/>
                <a:hlinkClick r:id="rId4"/>
              </a:rPr>
              <a:t>Heroku Buildpacks</a:t>
            </a:r>
            <a:r>
              <a:rPr lang="en-US" sz="1800" dirty="0" smtClean="0">
                <a:solidFill>
                  <a:srgbClr val="000000"/>
                </a:solidFill>
                <a:ea typeface="Arial"/>
                <a:cs typeface="Arial"/>
                <a:sym typeface="Arial"/>
              </a:rPr>
              <a:t>.</a:t>
            </a:r>
          </a:p>
          <a:p>
            <a:pPr marL="12700" lvl="0" indent="0">
              <a:spcBef>
                <a:spcPts val="0"/>
              </a:spcBef>
              <a:buClr>
                <a:schemeClr val="tx1"/>
              </a:buClr>
              <a:buSzPct val="100000"/>
              <a:buNone/>
            </a:pPr>
            <a:endParaRPr lang="en-US" sz="2000" dirty="0">
              <a:solidFill>
                <a:srgbClr val="000000"/>
              </a:solidFill>
            </a:endParaRPr>
          </a:p>
          <a:p>
            <a:pPr lvl="0" indent="-330200">
              <a:lnSpc>
                <a:spcPct val="90000"/>
              </a:lnSpc>
              <a:spcBef>
                <a:spcPts val="400"/>
              </a:spcBef>
              <a:buClr>
                <a:schemeClr val="tx1"/>
              </a:buClr>
              <a:buSzPct val="100000"/>
            </a:pPr>
            <a:r>
              <a:rPr lang="en-US" sz="1800" dirty="0">
                <a:solidFill>
                  <a:srgbClr val="000000"/>
                </a:solidFill>
                <a:ea typeface="Arial"/>
                <a:cs typeface="Arial"/>
                <a:sym typeface="Arial"/>
              </a:rPr>
              <a:t>Buildpacks</a:t>
            </a:r>
            <a:r>
              <a:rPr lang="en-US" sz="1800" b="1" dirty="0">
                <a:solidFill>
                  <a:srgbClr val="000000"/>
                </a:solidFill>
                <a:ea typeface="Arial"/>
                <a:cs typeface="Arial"/>
                <a:sym typeface="Arial"/>
              </a:rPr>
              <a:t> </a:t>
            </a:r>
            <a:r>
              <a:rPr lang="en-US" sz="1800" dirty="0">
                <a:solidFill>
                  <a:srgbClr val="000000"/>
                </a:solidFill>
                <a:ea typeface="Arial"/>
                <a:cs typeface="Arial"/>
                <a:sym typeface="Arial"/>
              </a:rPr>
              <a:t>are </a:t>
            </a:r>
            <a:r>
              <a:rPr lang="en-US" sz="1800" dirty="0">
                <a:solidFill>
                  <a:srgbClr val="000000"/>
                </a:solidFill>
              </a:rPr>
              <a:t>built with a simple API of three </a:t>
            </a:r>
            <a:r>
              <a:rPr lang="en-US" sz="1800" b="1" i="1" dirty="0">
                <a:solidFill>
                  <a:srgbClr val="000000"/>
                </a:solidFill>
              </a:rPr>
              <a:t>bash scripts</a:t>
            </a:r>
            <a:r>
              <a:rPr lang="en-US" sz="1800" dirty="0">
                <a:solidFill>
                  <a:srgbClr val="000000"/>
                </a:solidFill>
                <a:ea typeface="Arial"/>
                <a:cs typeface="Arial"/>
                <a:sym typeface="Arial"/>
              </a:rPr>
              <a:t> </a:t>
            </a:r>
          </a:p>
          <a:p>
            <a:pPr lvl="1" indent="-266700">
              <a:lnSpc>
                <a:spcPct val="90000"/>
              </a:lnSpc>
              <a:spcBef>
                <a:spcPts val="320"/>
              </a:spcBef>
              <a:buClr>
                <a:schemeClr val="tx1"/>
              </a:buClr>
              <a:buSzPct val="100000"/>
            </a:pPr>
            <a:r>
              <a:rPr lang="en-US" sz="1300" dirty="0">
                <a:solidFill>
                  <a:srgbClr val="000000"/>
                </a:solidFill>
              </a:rPr>
              <a:t>./bin/detect </a:t>
            </a:r>
            <a:r>
              <a:rPr lang="en-US" sz="1300" dirty="0" err="1">
                <a:solidFill>
                  <a:srgbClr val="000000"/>
                </a:solidFill>
              </a:rPr>
              <a:t>app_directory</a:t>
            </a:r>
            <a:r>
              <a:rPr lang="en-US" sz="1300" dirty="0">
                <a:solidFill>
                  <a:srgbClr val="000000"/>
                </a:solidFill>
              </a:rPr>
              <a:t> - Inspect app bits</a:t>
            </a:r>
            <a:r>
              <a:rPr lang="en-US" sz="1300" dirty="0">
                <a:solidFill>
                  <a:srgbClr val="000000"/>
                </a:solidFill>
                <a:ea typeface="Arial"/>
                <a:cs typeface="Arial"/>
                <a:sym typeface="Arial"/>
              </a:rPr>
              <a:t> to determine type of app</a:t>
            </a:r>
            <a:r>
              <a:rPr lang="en-US" sz="1300" dirty="0">
                <a:solidFill>
                  <a:srgbClr val="000000"/>
                </a:solidFill>
              </a:rPr>
              <a:t>lication.</a:t>
            </a:r>
          </a:p>
          <a:p>
            <a:pPr lvl="1" indent="-266700">
              <a:lnSpc>
                <a:spcPct val="90000"/>
              </a:lnSpc>
              <a:spcBef>
                <a:spcPts val="320"/>
              </a:spcBef>
              <a:buClr>
                <a:schemeClr val="tx1"/>
              </a:buClr>
              <a:buSzPct val="100000"/>
            </a:pPr>
            <a:r>
              <a:rPr lang="en-US" sz="1300" dirty="0">
                <a:solidFill>
                  <a:srgbClr val="000000"/>
                </a:solidFill>
              </a:rPr>
              <a:t>./bin/compile </a:t>
            </a:r>
            <a:r>
              <a:rPr lang="en-US" sz="1300" dirty="0" err="1">
                <a:solidFill>
                  <a:srgbClr val="000000"/>
                </a:solidFill>
              </a:rPr>
              <a:t>app_directory</a:t>
            </a:r>
            <a:r>
              <a:rPr lang="en-US" sz="1300" dirty="0">
                <a:solidFill>
                  <a:srgbClr val="000000"/>
                </a:solidFill>
              </a:rPr>
              <a:t> </a:t>
            </a:r>
            <a:r>
              <a:rPr lang="en-US" sz="1300" dirty="0" err="1">
                <a:solidFill>
                  <a:srgbClr val="000000"/>
                </a:solidFill>
              </a:rPr>
              <a:t>cache_directory</a:t>
            </a:r>
            <a:r>
              <a:rPr lang="en-US" sz="1300" dirty="0">
                <a:solidFill>
                  <a:srgbClr val="000000"/>
                </a:solidFill>
              </a:rPr>
              <a:t> - </a:t>
            </a:r>
            <a:r>
              <a:rPr lang="en-US" sz="1300" dirty="0">
                <a:solidFill>
                  <a:srgbClr val="000000"/>
                </a:solidFill>
                <a:ea typeface="Arial"/>
                <a:cs typeface="Arial"/>
                <a:sym typeface="Arial"/>
              </a:rPr>
              <a:t>Installing the appropriate run-time, packages and libraries as well as </a:t>
            </a:r>
            <a:r>
              <a:rPr lang="en-US" sz="1300" dirty="0">
                <a:solidFill>
                  <a:srgbClr val="000000"/>
                </a:solidFill>
              </a:rPr>
              <a:t>packaging the</a:t>
            </a:r>
            <a:r>
              <a:rPr lang="en-US" sz="1300" dirty="0">
                <a:solidFill>
                  <a:srgbClr val="000000"/>
                </a:solidFill>
                <a:ea typeface="Arial"/>
                <a:cs typeface="Arial"/>
                <a:sym typeface="Arial"/>
              </a:rPr>
              <a:t> application bits </a:t>
            </a:r>
            <a:r>
              <a:rPr lang="en-US" sz="1300" dirty="0">
                <a:solidFill>
                  <a:srgbClr val="000000"/>
                </a:solidFill>
              </a:rPr>
              <a:t>with the runtime if needed</a:t>
            </a:r>
            <a:r>
              <a:rPr lang="en-US" sz="1300" dirty="0">
                <a:solidFill>
                  <a:srgbClr val="000000"/>
                </a:solidFill>
                <a:ea typeface="Arial"/>
                <a:cs typeface="Arial"/>
                <a:sym typeface="Arial"/>
              </a:rPr>
              <a:t>.</a:t>
            </a:r>
          </a:p>
          <a:p>
            <a:pPr lvl="1" indent="-266700">
              <a:lnSpc>
                <a:spcPct val="90000"/>
              </a:lnSpc>
              <a:spcBef>
                <a:spcPts val="320"/>
              </a:spcBef>
              <a:buClr>
                <a:schemeClr val="tx1"/>
              </a:buClr>
              <a:buSzPct val="100000"/>
            </a:pPr>
            <a:r>
              <a:rPr lang="en-US" sz="1300" dirty="0">
                <a:solidFill>
                  <a:srgbClr val="000000"/>
                </a:solidFill>
              </a:rPr>
              <a:t>./bin/release - Returns a YAML payload that describes the default way of how the application needs to be started</a:t>
            </a:r>
            <a:r>
              <a:rPr lang="en-US" sz="1300" dirty="0" smtClean="0">
                <a:solidFill>
                  <a:srgbClr val="000000"/>
                </a:solidFill>
              </a:rPr>
              <a:t>.</a:t>
            </a:r>
          </a:p>
          <a:p>
            <a:pPr lvl="1" indent="-266700">
              <a:lnSpc>
                <a:spcPct val="90000"/>
              </a:lnSpc>
              <a:spcBef>
                <a:spcPts val="320"/>
              </a:spcBef>
              <a:buClr>
                <a:schemeClr val="tx1"/>
              </a:buClr>
              <a:buSzPct val="100000"/>
            </a:pPr>
            <a:endParaRPr lang="en-US" sz="1600" dirty="0">
              <a:solidFill>
                <a:srgbClr val="000000"/>
              </a:solidFill>
              <a:ea typeface="Arial"/>
              <a:cs typeface="Arial"/>
              <a:sym typeface="Arial"/>
            </a:endParaRPr>
          </a:p>
          <a:p>
            <a:pPr lvl="0">
              <a:spcBef>
                <a:spcPts val="320"/>
              </a:spcBef>
              <a:buClr>
                <a:schemeClr val="tx1"/>
              </a:buClr>
              <a:buSzPct val="88888"/>
            </a:pPr>
            <a:r>
              <a:rPr lang="en-US" sz="1800" dirty="0">
                <a:solidFill>
                  <a:srgbClr val="000000"/>
                </a:solidFill>
                <a:ea typeface="Arial"/>
                <a:cs typeface="Arial"/>
                <a:sym typeface="Arial"/>
              </a:rPr>
              <a:t>Usage within Cloud Foundry</a:t>
            </a:r>
            <a:r>
              <a:rPr lang="en-US" sz="1600" dirty="0">
                <a:solidFill>
                  <a:srgbClr val="000000"/>
                </a:solidFill>
                <a:ea typeface="Arial"/>
                <a:cs typeface="Arial"/>
                <a:sym typeface="Arial"/>
              </a:rPr>
              <a:t> :-</a:t>
            </a:r>
          </a:p>
          <a:p>
            <a:pPr marL="457200" lvl="1" indent="0">
              <a:spcBef>
                <a:spcPts val="240"/>
              </a:spcBef>
              <a:buClr>
                <a:schemeClr val="lt1"/>
              </a:buClr>
              <a:buSzPct val="25000"/>
              <a:buNone/>
            </a:pPr>
            <a:r>
              <a:rPr lang="en-US" sz="1200" dirty="0">
                <a:solidFill>
                  <a:srgbClr val="000000"/>
                </a:solidFill>
                <a:ea typeface="Arial"/>
                <a:cs typeface="Arial"/>
                <a:sym typeface="Arial"/>
              </a:rPr>
              <a:t>“$ </a:t>
            </a:r>
            <a:r>
              <a:rPr lang="en-US" sz="1200" dirty="0" err="1">
                <a:solidFill>
                  <a:srgbClr val="000000"/>
                </a:solidFill>
                <a:ea typeface="Arial"/>
                <a:cs typeface="Arial"/>
                <a:sym typeface="Arial"/>
              </a:rPr>
              <a:t>cf</a:t>
            </a:r>
            <a:r>
              <a:rPr lang="en-US" sz="1200" dirty="0">
                <a:solidFill>
                  <a:srgbClr val="000000"/>
                </a:solidFill>
                <a:ea typeface="Arial"/>
                <a:cs typeface="Arial"/>
                <a:sym typeface="Arial"/>
              </a:rPr>
              <a:t> push </a:t>
            </a:r>
            <a:r>
              <a:rPr lang="en-US" sz="1200" i="1" dirty="0" err="1">
                <a:solidFill>
                  <a:srgbClr val="000000"/>
                </a:solidFill>
                <a:ea typeface="Arial"/>
                <a:cs typeface="Arial"/>
                <a:sym typeface="Arial"/>
              </a:rPr>
              <a:t>app_name</a:t>
            </a:r>
            <a:r>
              <a:rPr lang="en-US" sz="1200" i="1" dirty="0">
                <a:solidFill>
                  <a:srgbClr val="000000"/>
                </a:solidFill>
                <a:ea typeface="Arial"/>
                <a:cs typeface="Arial"/>
                <a:sym typeface="Arial"/>
              </a:rPr>
              <a:t>” – </a:t>
            </a:r>
            <a:r>
              <a:rPr lang="en-US" sz="1200" dirty="0">
                <a:solidFill>
                  <a:srgbClr val="000000"/>
                </a:solidFill>
                <a:ea typeface="Arial"/>
                <a:cs typeface="Arial"/>
                <a:sym typeface="Arial"/>
              </a:rPr>
              <a:t>Detect scripts of the </a:t>
            </a:r>
            <a:r>
              <a:rPr lang="en-US" sz="1200" dirty="0" err="1">
                <a:solidFill>
                  <a:srgbClr val="000000"/>
                </a:solidFill>
                <a:ea typeface="Arial"/>
                <a:cs typeface="Arial"/>
                <a:sym typeface="Arial"/>
              </a:rPr>
              <a:t>buildpacks</a:t>
            </a:r>
            <a:r>
              <a:rPr lang="en-US" sz="1200" dirty="0">
                <a:solidFill>
                  <a:srgbClr val="000000"/>
                </a:solidFill>
                <a:ea typeface="Arial"/>
                <a:cs typeface="Arial"/>
                <a:sym typeface="Arial"/>
              </a:rPr>
              <a:t> are called to get the application type</a:t>
            </a:r>
          </a:p>
          <a:p>
            <a:pPr marL="457200" lvl="1" indent="0">
              <a:spcBef>
                <a:spcPts val="240"/>
              </a:spcBef>
              <a:buClr>
                <a:schemeClr val="lt1"/>
              </a:buClr>
              <a:buSzPct val="25000"/>
              <a:buNone/>
            </a:pPr>
            <a:r>
              <a:rPr lang="en-US" sz="1200" dirty="0">
                <a:solidFill>
                  <a:srgbClr val="000000"/>
                </a:solidFill>
                <a:ea typeface="Arial"/>
                <a:cs typeface="Arial"/>
                <a:sym typeface="Arial"/>
              </a:rPr>
              <a:t>“$ </a:t>
            </a:r>
            <a:r>
              <a:rPr lang="en-US" sz="1200" dirty="0" err="1">
                <a:solidFill>
                  <a:srgbClr val="000000"/>
                </a:solidFill>
                <a:ea typeface="Arial"/>
                <a:cs typeface="Arial"/>
                <a:sym typeface="Arial"/>
              </a:rPr>
              <a:t>cf</a:t>
            </a:r>
            <a:r>
              <a:rPr lang="en-US" sz="1200" dirty="0">
                <a:solidFill>
                  <a:srgbClr val="000000"/>
                </a:solidFill>
                <a:ea typeface="Arial"/>
                <a:cs typeface="Arial"/>
                <a:sym typeface="Arial"/>
              </a:rPr>
              <a:t> push </a:t>
            </a:r>
            <a:r>
              <a:rPr lang="en-US" sz="1200" i="1" dirty="0" err="1">
                <a:solidFill>
                  <a:srgbClr val="000000"/>
                </a:solidFill>
                <a:ea typeface="Arial"/>
                <a:cs typeface="Arial"/>
                <a:sym typeface="Arial"/>
              </a:rPr>
              <a:t>app_name</a:t>
            </a:r>
            <a:r>
              <a:rPr lang="en-US" sz="1200" i="1" dirty="0">
                <a:solidFill>
                  <a:srgbClr val="000000"/>
                </a:solidFill>
                <a:ea typeface="Arial"/>
                <a:cs typeface="Arial"/>
                <a:sym typeface="Arial"/>
              </a:rPr>
              <a:t> </a:t>
            </a:r>
            <a:r>
              <a:rPr lang="en-US" sz="1200" dirty="0">
                <a:solidFill>
                  <a:srgbClr val="000000"/>
                </a:solidFill>
                <a:ea typeface="Arial"/>
                <a:cs typeface="Arial"/>
                <a:sym typeface="Arial"/>
              </a:rPr>
              <a:t>-b </a:t>
            </a:r>
            <a:r>
              <a:rPr lang="en-US" sz="1200" i="1" dirty="0" err="1">
                <a:solidFill>
                  <a:srgbClr val="000000"/>
                </a:solidFill>
                <a:ea typeface="Arial"/>
                <a:cs typeface="Arial"/>
                <a:sym typeface="Arial"/>
              </a:rPr>
              <a:t>buildpack_name</a:t>
            </a:r>
            <a:r>
              <a:rPr lang="en-US" sz="1200" i="1" dirty="0">
                <a:solidFill>
                  <a:srgbClr val="000000"/>
                </a:solidFill>
                <a:ea typeface="Arial"/>
                <a:cs typeface="Arial"/>
                <a:sym typeface="Arial"/>
              </a:rPr>
              <a:t>” – </a:t>
            </a:r>
            <a:r>
              <a:rPr lang="en-US" sz="1200" dirty="0">
                <a:solidFill>
                  <a:srgbClr val="000000"/>
                </a:solidFill>
                <a:ea typeface="Arial"/>
                <a:cs typeface="Arial"/>
                <a:sym typeface="Arial"/>
              </a:rPr>
              <a:t>Uses the </a:t>
            </a:r>
            <a:r>
              <a:rPr lang="en-US" sz="1200" dirty="0">
                <a:solidFill>
                  <a:srgbClr val="000000"/>
                </a:solidFill>
              </a:rPr>
              <a:t>specified</a:t>
            </a:r>
            <a:r>
              <a:rPr lang="en-US" sz="1200" dirty="0">
                <a:solidFill>
                  <a:srgbClr val="000000"/>
                </a:solidFill>
                <a:ea typeface="Arial"/>
                <a:cs typeface="Arial"/>
                <a:sym typeface="Arial"/>
              </a:rPr>
              <a:t> installed </a:t>
            </a:r>
            <a:r>
              <a:rPr lang="en-US" sz="1200" dirty="0" err="1">
                <a:solidFill>
                  <a:srgbClr val="000000"/>
                </a:solidFill>
                <a:ea typeface="Arial"/>
                <a:cs typeface="Arial"/>
                <a:sym typeface="Arial"/>
              </a:rPr>
              <a:t>buildpack</a:t>
            </a:r>
            <a:r>
              <a:rPr lang="en-US" sz="1200" dirty="0">
                <a:solidFill>
                  <a:srgbClr val="000000"/>
                </a:solidFill>
                <a:ea typeface="Arial"/>
                <a:cs typeface="Arial"/>
                <a:sym typeface="Arial"/>
              </a:rPr>
              <a:t>.</a:t>
            </a:r>
          </a:p>
          <a:p>
            <a:pPr marL="457200" lvl="1" indent="0">
              <a:spcBef>
                <a:spcPts val="240"/>
              </a:spcBef>
              <a:buClr>
                <a:schemeClr val="lt1"/>
              </a:buClr>
              <a:buSzPct val="25000"/>
              <a:buNone/>
            </a:pPr>
            <a:r>
              <a:rPr lang="en-US" sz="1200" dirty="0">
                <a:solidFill>
                  <a:srgbClr val="000000"/>
                </a:solidFill>
                <a:ea typeface="Arial"/>
                <a:cs typeface="Arial"/>
                <a:sym typeface="Arial"/>
              </a:rPr>
              <a:t>“$ </a:t>
            </a:r>
            <a:r>
              <a:rPr lang="en-US" sz="1200" dirty="0" err="1">
                <a:solidFill>
                  <a:srgbClr val="000000"/>
                </a:solidFill>
                <a:ea typeface="Arial"/>
                <a:cs typeface="Arial"/>
                <a:sym typeface="Arial"/>
              </a:rPr>
              <a:t>cf</a:t>
            </a:r>
            <a:r>
              <a:rPr lang="en-US" sz="1200" dirty="0">
                <a:solidFill>
                  <a:srgbClr val="000000"/>
                </a:solidFill>
                <a:ea typeface="Arial"/>
                <a:cs typeface="Arial"/>
                <a:sym typeface="Arial"/>
              </a:rPr>
              <a:t> push </a:t>
            </a:r>
            <a:r>
              <a:rPr lang="en-US" sz="1200" i="1" dirty="0" err="1">
                <a:solidFill>
                  <a:srgbClr val="000000"/>
                </a:solidFill>
                <a:ea typeface="Arial"/>
                <a:cs typeface="Arial"/>
                <a:sym typeface="Arial"/>
              </a:rPr>
              <a:t>app_name</a:t>
            </a:r>
            <a:r>
              <a:rPr lang="en-US" sz="1200" i="1" dirty="0">
                <a:solidFill>
                  <a:srgbClr val="000000"/>
                </a:solidFill>
                <a:ea typeface="Arial"/>
                <a:cs typeface="Arial"/>
                <a:sym typeface="Arial"/>
              </a:rPr>
              <a:t> </a:t>
            </a:r>
            <a:r>
              <a:rPr lang="en-US" sz="1200" dirty="0">
                <a:solidFill>
                  <a:srgbClr val="000000"/>
                </a:solidFill>
                <a:ea typeface="Arial"/>
                <a:cs typeface="Arial"/>
                <a:sym typeface="Arial"/>
              </a:rPr>
              <a:t>-b </a:t>
            </a:r>
            <a:r>
              <a:rPr lang="en-US" sz="1200" i="1" dirty="0" err="1">
                <a:solidFill>
                  <a:srgbClr val="000000"/>
                </a:solidFill>
                <a:ea typeface="Arial"/>
                <a:cs typeface="Arial"/>
                <a:sym typeface="Arial"/>
              </a:rPr>
              <a:t>buildpack_url</a:t>
            </a:r>
            <a:r>
              <a:rPr lang="en-US" sz="1200" i="1" dirty="0">
                <a:solidFill>
                  <a:srgbClr val="000000"/>
                </a:solidFill>
                <a:ea typeface="Arial"/>
                <a:cs typeface="Arial"/>
                <a:sym typeface="Arial"/>
              </a:rPr>
              <a:t>” – </a:t>
            </a:r>
            <a:r>
              <a:rPr lang="en-US" sz="1200" dirty="0">
                <a:solidFill>
                  <a:srgbClr val="000000"/>
                </a:solidFill>
                <a:ea typeface="Arial"/>
                <a:cs typeface="Arial"/>
                <a:sym typeface="Arial"/>
              </a:rPr>
              <a:t>Uses a </a:t>
            </a:r>
            <a:r>
              <a:rPr lang="en-US" sz="1200" dirty="0" err="1">
                <a:solidFill>
                  <a:srgbClr val="000000"/>
                </a:solidFill>
                <a:ea typeface="Arial"/>
                <a:cs typeface="Arial"/>
                <a:sym typeface="Arial"/>
              </a:rPr>
              <a:t>buildpack</a:t>
            </a:r>
            <a:r>
              <a:rPr lang="en-US" sz="1200" dirty="0">
                <a:solidFill>
                  <a:srgbClr val="000000"/>
                </a:solidFill>
                <a:ea typeface="Arial"/>
                <a:cs typeface="Arial"/>
                <a:sym typeface="Arial"/>
              </a:rPr>
              <a:t> hosted at the specified URL.</a:t>
            </a:r>
          </a:p>
          <a:p>
            <a:pPr marL="374650">
              <a:spcBef>
                <a:spcPts val="0"/>
              </a:spcBef>
              <a:buClr>
                <a:schemeClr val="tx1"/>
              </a:buClr>
              <a:buSzPct val="100000"/>
            </a:pPr>
            <a:endParaRPr lang="en-US" sz="2000" dirty="0">
              <a:solidFill>
                <a:srgbClr val="000000"/>
              </a:solidFill>
              <a:ea typeface="Arial"/>
              <a:cs typeface="Arial"/>
              <a:sym typeface="Arial"/>
            </a:endParaRPr>
          </a:p>
        </p:txBody>
      </p:sp>
    </p:spTree>
    <p:extLst>
      <p:ext uri="{BB962C8B-B14F-4D97-AF65-F5344CB8AC3E}">
        <p14:creationId xmlns:p14="http://schemas.microsoft.com/office/powerpoint/2010/main" val="4219554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Foundry Supported </a:t>
            </a:r>
            <a:r>
              <a:rPr lang="en-US" dirty="0" err="1" smtClean="0"/>
              <a:t>Buildpack</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11</a:t>
            </a:fld>
            <a:endParaRPr lang="en-US"/>
          </a:p>
        </p:txBody>
      </p:sp>
      <p:sp>
        <p:nvSpPr>
          <p:cNvPr id="17" name="Text Placeholder 16"/>
          <p:cNvSpPr>
            <a:spLocks noGrp="1"/>
          </p:cNvSpPr>
          <p:nvPr>
            <p:ph type="body" sz="quarter" idx="13"/>
          </p:nvPr>
        </p:nvSpPr>
        <p:spPr/>
        <p:txBody>
          <a:bodyPr/>
          <a:lstStyle/>
          <a:p>
            <a:endParaRPr lang="en-US"/>
          </a:p>
        </p:txBody>
      </p:sp>
      <p:sp>
        <p:nvSpPr>
          <p:cNvPr id="24" name="Shape 355"/>
          <p:cNvSpPr txBox="1">
            <a:spLocks/>
          </p:cNvSpPr>
          <p:nvPr/>
        </p:nvSpPr>
        <p:spPr>
          <a:xfrm>
            <a:off x="457200" y="1108074"/>
            <a:ext cx="8229600" cy="30828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lnSpc>
                <a:spcPct val="90000"/>
              </a:lnSpc>
              <a:spcBef>
                <a:spcPts val="0"/>
              </a:spcBef>
              <a:buClr>
                <a:schemeClr val="tx1"/>
              </a:buClr>
              <a:buSzPct val="100000"/>
            </a:pPr>
            <a:r>
              <a:rPr lang="en-US" sz="2000" u="sng" dirty="0" smtClean="0">
                <a:solidFill>
                  <a:srgbClr val="000000"/>
                </a:solidFill>
                <a:ea typeface="Arial"/>
                <a:cs typeface="Arial"/>
                <a:sym typeface="Arial"/>
                <a:hlinkClick r:id="rId3"/>
              </a:rPr>
              <a:t>Java </a:t>
            </a:r>
            <a:r>
              <a:rPr lang="en-US" sz="2000" dirty="0">
                <a:solidFill>
                  <a:srgbClr val="000000"/>
                </a:solidFill>
                <a:ea typeface="Arial"/>
                <a:cs typeface="Arial"/>
                <a:sym typeface="Arial"/>
              </a:rPr>
              <a:t>– Web(</a:t>
            </a:r>
            <a:r>
              <a:rPr lang="en-US" sz="2000" dirty="0">
                <a:solidFill>
                  <a:srgbClr val="000000"/>
                </a:solidFill>
              </a:rPr>
              <a:t>Tomcat)</a:t>
            </a:r>
            <a:r>
              <a:rPr lang="en-US" sz="2000" dirty="0">
                <a:solidFill>
                  <a:srgbClr val="000000"/>
                </a:solidFill>
                <a:ea typeface="Arial"/>
                <a:cs typeface="Arial"/>
                <a:sym typeface="Arial"/>
              </a:rPr>
              <a:t>, Java, Spring, Play, Grails or any JVM language</a:t>
            </a:r>
          </a:p>
          <a:p>
            <a:pPr lvl="0">
              <a:lnSpc>
                <a:spcPct val="90000"/>
              </a:lnSpc>
              <a:spcBef>
                <a:spcPts val="320"/>
              </a:spcBef>
              <a:buClr>
                <a:schemeClr val="tx1"/>
              </a:buClr>
              <a:buSzPct val="100000"/>
            </a:pPr>
            <a:r>
              <a:rPr lang="en-US" sz="2000" u="sng" dirty="0">
                <a:solidFill>
                  <a:srgbClr val="000000"/>
                </a:solidFill>
                <a:ea typeface="Arial"/>
                <a:cs typeface="Arial"/>
                <a:sym typeface="Arial"/>
                <a:hlinkClick r:id="rId4"/>
              </a:rPr>
              <a:t>Staticfile </a:t>
            </a:r>
            <a:r>
              <a:rPr lang="en-US" sz="2000" dirty="0">
                <a:solidFill>
                  <a:srgbClr val="000000"/>
                </a:solidFill>
                <a:ea typeface="Arial"/>
                <a:cs typeface="Arial"/>
                <a:sym typeface="Arial"/>
              </a:rPr>
              <a:t>– HTML, JavaScript or CSS</a:t>
            </a:r>
            <a:r>
              <a:rPr lang="en-US" sz="2000" dirty="0">
                <a:solidFill>
                  <a:srgbClr val="000000"/>
                </a:solidFill>
              </a:rPr>
              <a:t>. Supported by NGINX</a:t>
            </a:r>
          </a:p>
          <a:p>
            <a:pPr lvl="0">
              <a:lnSpc>
                <a:spcPct val="90000"/>
              </a:lnSpc>
              <a:spcBef>
                <a:spcPts val="320"/>
              </a:spcBef>
              <a:buClr>
                <a:schemeClr val="tx1"/>
              </a:buClr>
              <a:buSzPct val="100000"/>
            </a:pPr>
            <a:r>
              <a:rPr lang="en-US" sz="2000" u="sng" dirty="0">
                <a:solidFill>
                  <a:srgbClr val="000000"/>
                </a:solidFill>
                <a:ea typeface="Arial"/>
                <a:cs typeface="Arial"/>
                <a:sym typeface="Arial"/>
                <a:hlinkClick r:id="rId5"/>
              </a:rPr>
              <a:t>PHP </a:t>
            </a:r>
            <a:r>
              <a:rPr lang="en-US" sz="2000" dirty="0">
                <a:solidFill>
                  <a:srgbClr val="000000"/>
                </a:solidFill>
                <a:ea typeface="Arial"/>
                <a:cs typeface="Arial"/>
                <a:sym typeface="Arial"/>
              </a:rPr>
              <a:t>– </a:t>
            </a:r>
            <a:r>
              <a:rPr lang="en-US" sz="2000" dirty="0" err="1">
                <a:solidFill>
                  <a:srgbClr val="000000"/>
                </a:solidFill>
                <a:ea typeface="Arial"/>
                <a:cs typeface="Arial"/>
                <a:sym typeface="Arial"/>
              </a:rPr>
              <a:t>php</a:t>
            </a:r>
            <a:r>
              <a:rPr lang="en-US" sz="2000" dirty="0">
                <a:solidFill>
                  <a:srgbClr val="000000"/>
                </a:solidFill>
                <a:ea typeface="Arial"/>
                <a:cs typeface="Arial"/>
                <a:sym typeface="Arial"/>
              </a:rPr>
              <a:t>-cli, </a:t>
            </a:r>
            <a:r>
              <a:rPr lang="en-US" sz="2000" dirty="0" err="1">
                <a:solidFill>
                  <a:srgbClr val="000000"/>
                </a:solidFill>
                <a:ea typeface="Arial"/>
                <a:cs typeface="Arial"/>
                <a:sym typeface="Arial"/>
              </a:rPr>
              <a:t>php-cgi</a:t>
            </a:r>
            <a:r>
              <a:rPr lang="en-US" sz="2000" dirty="0">
                <a:solidFill>
                  <a:srgbClr val="000000"/>
                </a:solidFill>
                <a:ea typeface="Arial"/>
                <a:cs typeface="Arial"/>
                <a:sym typeface="Arial"/>
              </a:rPr>
              <a:t>, </a:t>
            </a:r>
            <a:r>
              <a:rPr lang="en-US" sz="2000" dirty="0" err="1">
                <a:solidFill>
                  <a:srgbClr val="000000"/>
                </a:solidFill>
                <a:ea typeface="Arial"/>
                <a:cs typeface="Arial"/>
                <a:sym typeface="Arial"/>
              </a:rPr>
              <a:t>php</a:t>
            </a:r>
            <a:r>
              <a:rPr lang="en-US" sz="2000" dirty="0">
                <a:solidFill>
                  <a:srgbClr val="000000"/>
                </a:solidFill>
                <a:ea typeface="Arial"/>
                <a:cs typeface="Arial"/>
                <a:sym typeface="Arial"/>
              </a:rPr>
              <a:t>-fpm. Supported by Apache </a:t>
            </a:r>
            <a:r>
              <a:rPr lang="en-US" sz="2000" dirty="0">
                <a:solidFill>
                  <a:srgbClr val="000000"/>
                </a:solidFill>
              </a:rPr>
              <a:t>&amp;</a:t>
            </a:r>
            <a:r>
              <a:rPr lang="en-US" sz="2000" dirty="0">
                <a:solidFill>
                  <a:srgbClr val="000000"/>
                </a:solidFill>
                <a:ea typeface="Arial"/>
                <a:cs typeface="Arial"/>
                <a:sym typeface="Arial"/>
              </a:rPr>
              <a:t> NGINX.</a:t>
            </a:r>
          </a:p>
          <a:p>
            <a:pPr lvl="0">
              <a:lnSpc>
                <a:spcPct val="90000"/>
              </a:lnSpc>
              <a:spcBef>
                <a:spcPts val="320"/>
              </a:spcBef>
              <a:buClr>
                <a:schemeClr val="tx1"/>
              </a:buClr>
              <a:buSzPct val="100000"/>
            </a:pPr>
            <a:r>
              <a:rPr lang="en-US" sz="2000" u="sng" dirty="0">
                <a:solidFill>
                  <a:srgbClr val="000000"/>
                </a:solidFill>
                <a:ea typeface="Arial"/>
                <a:cs typeface="Arial"/>
                <a:sym typeface="Arial"/>
                <a:hlinkClick r:id="rId6"/>
              </a:rPr>
              <a:t>Binary </a:t>
            </a:r>
            <a:r>
              <a:rPr lang="en-US" sz="2000" dirty="0">
                <a:solidFill>
                  <a:srgbClr val="000000"/>
                </a:solidFill>
                <a:ea typeface="Arial"/>
                <a:cs typeface="Arial"/>
                <a:sym typeface="Arial"/>
              </a:rPr>
              <a:t>– Run arbitrary binary web servers</a:t>
            </a:r>
          </a:p>
          <a:p>
            <a:pPr lvl="0">
              <a:lnSpc>
                <a:spcPct val="90000"/>
              </a:lnSpc>
              <a:spcBef>
                <a:spcPts val="320"/>
              </a:spcBef>
              <a:buClr>
                <a:schemeClr val="tx1"/>
              </a:buClr>
              <a:buSzPct val="100000"/>
              <a:buNone/>
            </a:pPr>
            <a:endParaRPr lang="en-US" sz="2000" dirty="0">
              <a:solidFill>
                <a:srgbClr val="000000"/>
              </a:solidFill>
              <a:ea typeface="Arial"/>
              <a:cs typeface="Arial"/>
              <a:sym typeface="Arial"/>
            </a:endParaRPr>
          </a:p>
          <a:p>
            <a:pPr marL="0" lvl="0" indent="0">
              <a:lnSpc>
                <a:spcPct val="90000"/>
              </a:lnSpc>
              <a:spcBef>
                <a:spcPts val="360"/>
              </a:spcBef>
              <a:buClr>
                <a:schemeClr val="tx1"/>
              </a:buClr>
              <a:buSzPct val="25000"/>
              <a:buNone/>
            </a:pPr>
            <a:r>
              <a:rPr lang="en-US" sz="2000" dirty="0" err="1">
                <a:solidFill>
                  <a:srgbClr val="000000"/>
                </a:solidFill>
                <a:ea typeface="Arial"/>
                <a:cs typeface="Arial"/>
                <a:sym typeface="Arial"/>
              </a:rPr>
              <a:t>Heroku</a:t>
            </a:r>
            <a:r>
              <a:rPr lang="en-US" sz="2000" dirty="0">
                <a:solidFill>
                  <a:srgbClr val="000000"/>
                </a:solidFill>
                <a:ea typeface="Arial"/>
                <a:cs typeface="Arial"/>
                <a:sym typeface="Arial"/>
              </a:rPr>
              <a:t> Derived Buildpacks</a:t>
            </a:r>
          </a:p>
          <a:p>
            <a:pPr marL="0" lvl="0" indent="0">
              <a:lnSpc>
                <a:spcPct val="90000"/>
              </a:lnSpc>
              <a:spcBef>
                <a:spcPts val="320"/>
              </a:spcBef>
              <a:buClr>
                <a:schemeClr val="tx1"/>
              </a:buClr>
              <a:buSzPct val="25000"/>
              <a:buNone/>
            </a:pPr>
            <a:endParaRPr lang="en-US" sz="2000" dirty="0">
              <a:solidFill>
                <a:srgbClr val="000000"/>
              </a:solidFill>
              <a:ea typeface="Arial"/>
              <a:cs typeface="Arial"/>
              <a:sym typeface="Arial"/>
            </a:endParaRPr>
          </a:p>
          <a:p>
            <a:pPr lvl="0">
              <a:lnSpc>
                <a:spcPct val="90000"/>
              </a:lnSpc>
              <a:spcBef>
                <a:spcPts val="320"/>
              </a:spcBef>
              <a:buClr>
                <a:schemeClr val="tx1"/>
              </a:buClr>
              <a:buSzPct val="100000"/>
            </a:pPr>
            <a:r>
              <a:rPr lang="en-US" sz="2000" u="sng" dirty="0">
                <a:solidFill>
                  <a:srgbClr val="000000"/>
                </a:solidFill>
                <a:ea typeface="Arial"/>
                <a:cs typeface="Arial"/>
                <a:sym typeface="Arial"/>
                <a:hlinkClick r:id="rId7"/>
              </a:rPr>
              <a:t>Ruby </a:t>
            </a:r>
            <a:r>
              <a:rPr lang="en-US" sz="2000" dirty="0">
                <a:solidFill>
                  <a:srgbClr val="000000"/>
                </a:solidFill>
                <a:ea typeface="Arial"/>
                <a:cs typeface="Arial"/>
                <a:sym typeface="Arial"/>
              </a:rPr>
              <a:t>– Ruby, Rack &amp; Rails</a:t>
            </a:r>
          </a:p>
          <a:p>
            <a:pPr lvl="0">
              <a:lnSpc>
                <a:spcPct val="90000"/>
              </a:lnSpc>
              <a:spcBef>
                <a:spcPts val="320"/>
              </a:spcBef>
              <a:buClr>
                <a:schemeClr val="tx1"/>
              </a:buClr>
              <a:buSzPct val="100000"/>
            </a:pPr>
            <a:r>
              <a:rPr lang="en-US" sz="2000" u="sng" dirty="0">
                <a:solidFill>
                  <a:srgbClr val="000000"/>
                </a:solidFill>
                <a:ea typeface="Arial"/>
                <a:cs typeface="Arial"/>
                <a:sym typeface="Arial"/>
                <a:hlinkClick r:id="rId8"/>
              </a:rPr>
              <a:t>Go </a:t>
            </a:r>
            <a:r>
              <a:rPr lang="en-US" sz="2000" dirty="0">
                <a:solidFill>
                  <a:srgbClr val="000000"/>
                </a:solidFill>
                <a:ea typeface="Arial"/>
                <a:cs typeface="Arial"/>
                <a:sym typeface="Arial"/>
              </a:rPr>
              <a:t>– Go apps</a:t>
            </a:r>
          </a:p>
          <a:p>
            <a:pPr lvl="0">
              <a:lnSpc>
                <a:spcPct val="90000"/>
              </a:lnSpc>
              <a:spcBef>
                <a:spcPts val="320"/>
              </a:spcBef>
              <a:buClr>
                <a:schemeClr val="tx1"/>
              </a:buClr>
              <a:buSzPct val="100000"/>
            </a:pPr>
            <a:r>
              <a:rPr lang="en-US" sz="2000" u="sng" dirty="0">
                <a:solidFill>
                  <a:srgbClr val="000000"/>
                </a:solidFill>
                <a:ea typeface="Arial"/>
                <a:cs typeface="Arial"/>
                <a:sym typeface="Arial"/>
                <a:hlinkClick r:id="rId9"/>
              </a:rPr>
              <a:t>Node.js </a:t>
            </a:r>
            <a:r>
              <a:rPr lang="en-US" sz="2000" dirty="0">
                <a:solidFill>
                  <a:srgbClr val="000000"/>
                </a:solidFill>
                <a:ea typeface="Arial"/>
                <a:cs typeface="Arial"/>
                <a:sym typeface="Arial"/>
              </a:rPr>
              <a:t>– </a:t>
            </a:r>
            <a:r>
              <a:rPr lang="en-US" sz="2000" dirty="0" err="1">
                <a:solidFill>
                  <a:srgbClr val="000000"/>
                </a:solidFill>
                <a:ea typeface="Arial"/>
                <a:cs typeface="Arial"/>
                <a:sym typeface="Arial"/>
              </a:rPr>
              <a:t>node.js</a:t>
            </a:r>
            <a:r>
              <a:rPr lang="en-US" sz="2000" dirty="0">
                <a:solidFill>
                  <a:srgbClr val="000000"/>
                </a:solidFill>
                <a:ea typeface="Arial"/>
                <a:cs typeface="Arial"/>
                <a:sym typeface="Arial"/>
              </a:rPr>
              <a:t> apps</a:t>
            </a:r>
          </a:p>
          <a:p>
            <a:pPr lvl="0">
              <a:lnSpc>
                <a:spcPct val="90000"/>
              </a:lnSpc>
              <a:spcBef>
                <a:spcPts val="320"/>
              </a:spcBef>
              <a:buClr>
                <a:schemeClr val="tx1"/>
              </a:buClr>
              <a:buSzPct val="100000"/>
            </a:pPr>
            <a:r>
              <a:rPr lang="en-US" sz="2000" u="sng" dirty="0">
                <a:solidFill>
                  <a:srgbClr val="000000"/>
                </a:solidFill>
                <a:ea typeface="Arial"/>
                <a:cs typeface="Arial"/>
                <a:sym typeface="Arial"/>
                <a:hlinkClick r:id="rId10"/>
              </a:rPr>
              <a:t>Python </a:t>
            </a:r>
            <a:r>
              <a:rPr lang="en-US" sz="2000" dirty="0">
                <a:solidFill>
                  <a:srgbClr val="000000"/>
                </a:solidFill>
                <a:ea typeface="Arial"/>
                <a:cs typeface="Arial"/>
                <a:sym typeface="Arial"/>
              </a:rPr>
              <a:t>– Python apps powered by pip</a:t>
            </a:r>
          </a:p>
          <a:p>
            <a:pPr lvl="0" indent="-330200">
              <a:spcBef>
                <a:spcPts val="0"/>
              </a:spcBef>
              <a:buClr>
                <a:schemeClr val="tx1"/>
              </a:buClr>
              <a:buSzPct val="100000"/>
            </a:pPr>
            <a:endParaRPr lang="en-US" sz="2000" dirty="0">
              <a:solidFill>
                <a:srgbClr val="000000"/>
              </a:solidFill>
              <a:ea typeface="Arial"/>
              <a:cs typeface="Arial"/>
              <a:sym typeface="Arial"/>
            </a:endParaRPr>
          </a:p>
        </p:txBody>
      </p:sp>
    </p:spTree>
    <p:extLst>
      <p:ext uri="{BB962C8B-B14F-4D97-AF65-F5344CB8AC3E}">
        <p14:creationId xmlns:p14="http://schemas.microsoft.com/office/powerpoint/2010/main" val="157080032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any Language &amp; Runtime</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12</a:t>
            </a:fld>
            <a:endParaRPr lang="en-US"/>
          </a:p>
        </p:txBody>
      </p:sp>
      <p:sp>
        <p:nvSpPr>
          <p:cNvPr id="17" name="Text Placeholder 16"/>
          <p:cNvSpPr>
            <a:spLocks noGrp="1"/>
          </p:cNvSpPr>
          <p:nvPr>
            <p:ph type="body" sz="quarter" idx="13"/>
          </p:nvPr>
        </p:nvSpPr>
        <p:spPr/>
        <p:txBody>
          <a:bodyPr/>
          <a:lstStyle/>
          <a:p>
            <a:endParaRPr lang="en-US"/>
          </a:p>
        </p:txBody>
      </p:sp>
      <p:sp>
        <p:nvSpPr>
          <p:cNvPr id="24" name="Shape 355"/>
          <p:cNvSpPr txBox="1">
            <a:spLocks/>
          </p:cNvSpPr>
          <p:nvPr/>
        </p:nvSpPr>
        <p:spPr>
          <a:xfrm>
            <a:off x="457200" y="1108074"/>
            <a:ext cx="8229600" cy="30828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indent="-279400">
              <a:spcBef>
                <a:spcPts val="0"/>
              </a:spcBef>
              <a:buClr>
                <a:schemeClr val="tx1"/>
              </a:buClr>
              <a:buSzPct val="100000"/>
            </a:pPr>
            <a:r>
              <a:rPr lang="en-US" sz="2000" u="sng" dirty="0" smtClean="0">
                <a:ea typeface="Arial"/>
                <a:cs typeface="Arial"/>
                <a:sym typeface="Arial"/>
                <a:hlinkClick r:id="rId3"/>
              </a:rPr>
              <a:t>Community </a:t>
            </a:r>
            <a:r>
              <a:rPr lang="en-US" sz="2000" u="sng" dirty="0">
                <a:ea typeface="Arial"/>
                <a:cs typeface="Arial"/>
                <a:sym typeface="Arial"/>
                <a:hlinkClick r:id="rId3"/>
              </a:rPr>
              <a:t>buildpacks</a:t>
            </a:r>
            <a:r>
              <a:rPr lang="en-US" sz="2000" dirty="0"/>
              <a:t> - Built by the CF community to support other languages and runtimes like </a:t>
            </a:r>
            <a:r>
              <a:rPr lang="en-US" sz="2000" dirty="0" err="1"/>
              <a:t>W</a:t>
            </a:r>
            <a:r>
              <a:rPr lang="en-US" sz="2000" dirty="0" err="1">
                <a:ea typeface="Arial"/>
                <a:cs typeface="Arial"/>
                <a:sym typeface="Arial"/>
              </a:rPr>
              <a:t>ebsphere</a:t>
            </a:r>
            <a:r>
              <a:rPr lang="en-US" sz="2000" dirty="0"/>
              <a:t>, </a:t>
            </a:r>
            <a:r>
              <a:rPr lang="en-US" sz="2000" dirty="0" err="1"/>
              <a:t>JB</a:t>
            </a:r>
            <a:r>
              <a:rPr lang="en-US" sz="2000" dirty="0" err="1">
                <a:ea typeface="Arial"/>
                <a:cs typeface="Arial"/>
                <a:sym typeface="Arial"/>
              </a:rPr>
              <a:t>oss</a:t>
            </a:r>
            <a:r>
              <a:rPr lang="en-US" sz="2000" dirty="0"/>
              <a:t>, ASP.NET, Swift, Haskell, </a:t>
            </a:r>
            <a:r>
              <a:rPr lang="en-US" sz="2000" dirty="0" err="1"/>
              <a:t>tomEE</a:t>
            </a:r>
            <a:r>
              <a:rPr lang="en-US" sz="2000" dirty="0"/>
              <a:t>, R, meteor, Jetty, </a:t>
            </a:r>
            <a:r>
              <a:rPr lang="en-US" sz="2000" dirty="0" err="1"/>
              <a:t>Clojure</a:t>
            </a:r>
            <a:r>
              <a:rPr lang="en-US" sz="2000" dirty="0"/>
              <a:t>, Mono</a:t>
            </a:r>
          </a:p>
          <a:p>
            <a:pPr lvl="0" indent="-279400">
              <a:spcBef>
                <a:spcPts val="560"/>
              </a:spcBef>
              <a:buClr>
                <a:schemeClr val="tx1"/>
              </a:buClr>
              <a:buSzPct val="100000"/>
            </a:pPr>
            <a:r>
              <a:rPr lang="en-US" sz="2000" u="sng" dirty="0">
                <a:ea typeface="Arial"/>
                <a:cs typeface="Arial"/>
                <a:sym typeface="Arial"/>
                <a:hlinkClick r:id="rId4"/>
              </a:rPr>
              <a:t>Heroku 3rd party buildpacks</a:t>
            </a:r>
            <a:r>
              <a:rPr lang="en-US" sz="2000" dirty="0"/>
              <a:t> - Built by the </a:t>
            </a:r>
            <a:r>
              <a:rPr lang="en-US" sz="2000" dirty="0" err="1"/>
              <a:t>Heroku</a:t>
            </a:r>
            <a:r>
              <a:rPr lang="en-US" sz="2000" dirty="0"/>
              <a:t> community to support multiple languages and runtimes.</a:t>
            </a:r>
          </a:p>
          <a:p>
            <a:pPr lvl="0" indent="-279400">
              <a:spcBef>
                <a:spcPts val="560"/>
              </a:spcBef>
              <a:buClr>
                <a:schemeClr val="tx1"/>
              </a:buClr>
              <a:buSzPct val="100000"/>
            </a:pPr>
            <a:r>
              <a:rPr lang="en-US" sz="2000" dirty="0"/>
              <a:t>These supported, community or </a:t>
            </a:r>
            <a:r>
              <a:rPr lang="en-US" sz="2000" dirty="0" err="1"/>
              <a:t>Heroku</a:t>
            </a:r>
            <a:r>
              <a:rPr lang="en-US" sz="2000" dirty="0"/>
              <a:t> </a:t>
            </a:r>
            <a:r>
              <a:rPr lang="en-US" sz="2000" dirty="0" err="1"/>
              <a:t>buildpacks</a:t>
            </a:r>
            <a:r>
              <a:rPr lang="en-US" sz="2000" dirty="0"/>
              <a:t> can serve as an extension point for you to customize and run your applications in any language.</a:t>
            </a:r>
          </a:p>
          <a:p>
            <a:pPr lvl="0" indent="-279400">
              <a:spcBef>
                <a:spcPts val="560"/>
              </a:spcBef>
              <a:buClr>
                <a:schemeClr val="tx1"/>
              </a:buClr>
              <a:buSzPct val="100000"/>
            </a:pPr>
            <a:r>
              <a:rPr lang="en-US" sz="2000" dirty="0"/>
              <a:t>You can also build your own custom </a:t>
            </a:r>
            <a:r>
              <a:rPr lang="en-US" sz="2000" dirty="0" err="1"/>
              <a:t>buildpack</a:t>
            </a:r>
            <a:r>
              <a:rPr lang="en-US" sz="2000" dirty="0"/>
              <a:t> by following the </a:t>
            </a:r>
            <a:r>
              <a:rPr lang="en-US" sz="2000" dirty="0" err="1"/>
              <a:t>Buildpack</a:t>
            </a:r>
            <a:r>
              <a:rPr lang="en-US" sz="2000" dirty="0"/>
              <a:t> API discussed before. </a:t>
            </a:r>
          </a:p>
        </p:txBody>
      </p:sp>
    </p:spTree>
    <p:extLst>
      <p:ext uri="{BB962C8B-B14F-4D97-AF65-F5344CB8AC3E}">
        <p14:creationId xmlns:p14="http://schemas.microsoft.com/office/powerpoint/2010/main" val="15988121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Shape 1264"/>
          <p:cNvSpPr txBox="1">
            <a:spLocks noGrp="1"/>
          </p:cNvSpPr>
          <p:nvPr>
            <p:ph type="title"/>
          </p:nvPr>
        </p:nvSpPr>
        <p:spPr>
          <a:xfrm>
            <a:off x="113721" y="149918"/>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rgbClr val="018674"/>
              </a:buClr>
              <a:buSzPct val="25000"/>
              <a:buFont typeface="Arial"/>
              <a:buNone/>
            </a:pPr>
            <a:r>
              <a:rPr lang="en" sz="2800" b="1" i="0" u="none" strike="noStrike" cap="none">
                <a:solidFill>
                  <a:srgbClr val="018674"/>
                </a:solidFill>
                <a:latin typeface="Arial"/>
                <a:ea typeface="Arial"/>
                <a:cs typeface="Arial"/>
                <a:sym typeface="Arial"/>
              </a:rPr>
              <a:t>Continuous Delivery Automation</a:t>
            </a:r>
          </a:p>
        </p:txBody>
      </p:sp>
      <p:sp>
        <p:nvSpPr>
          <p:cNvPr id="1265" name="Shape 1265"/>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 sz="900">
                <a:solidFill>
                  <a:srgbClr val="A5A5A5"/>
                </a:solidFill>
                <a:latin typeface="Arial"/>
                <a:ea typeface="Arial"/>
                <a:cs typeface="Arial"/>
                <a:sym typeface="Arial"/>
              </a:rPr>
              <a:t>13</a:t>
            </a:fld>
            <a:endParaRPr lang="en" sz="900">
              <a:solidFill>
                <a:srgbClr val="A5A5A5"/>
              </a:solidFill>
              <a:latin typeface="Arial"/>
              <a:ea typeface="Arial"/>
              <a:cs typeface="Arial"/>
              <a:sym typeface="Arial"/>
            </a:endParaRPr>
          </a:p>
        </p:txBody>
      </p:sp>
      <p:sp>
        <p:nvSpPr>
          <p:cNvPr id="1266" name="Shape 1266"/>
          <p:cNvSpPr/>
          <p:nvPr/>
        </p:nvSpPr>
        <p:spPr>
          <a:xfrm>
            <a:off x="1348350" y="2038237"/>
            <a:ext cx="1326444" cy="685154"/>
          </a:xfrm>
          <a:prstGeom prst="homePlate">
            <a:avLst>
              <a:gd name="adj" fmla="val 50000"/>
            </a:avLst>
          </a:prstGeom>
          <a:solidFill>
            <a:srgbClr val="595959"/>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900" b="1">
                <a:solidFill>
                  <a:schemeClr val="lt1"/>
                </a:solidFill>
                <a:latin typeface="Arial"/>
                <a:ea typeface="Arial"/>
                <a:cs typeface="Arial"/>
                <a:sym typeface="Arial"/>
              </a:rPr>
              <a:t>Commit Code Change</a:t>
            </a:r>
          </a:p>
        </p:txBody>
      </p:sp>
      <p:sp>
        <p:nvSpPr>
          <p:cNvPr id="1267" name="Shape 1267"/>
          <p:cNvSpPr/>
          <p:nvPr/>
        </p:nvSpPr>
        <p:spPr>
          <a:xfrm>
            <a:off x="2302635" y="2039111"/>
            <a:ext cx="1585446" cy="684279"/>
          </a:xfrm>
          <a:prstGeom prst="chevron">
            <a:avLst>
              <a:gd name="adj" fmla="val 50000"/>
            </a:avLst>
          </a:prstGeom>
          <a:solidFill>
            <a:srgbClr val="393939"/>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900" b="1">
                <a:solidFill>
                  <a:schemeClr val="lt1"/>
                </a:solidFill>
                <a:latin typeface="Arial"/>
                <a:ea typeface="Arial"/>
                <a:cs typeface="Arial"/>
                <a:sym typeface="Arial"/>
              </a:rPr>
              <a:t>Automate Build, Test, Deploy</a:t>
            </a:r>
          </a:p>
        </p:txBody>
      </p:sp>
      <p:sp>
        <p:nvSpPr>
          <p:cNvPr id="1268" name="Shape 1268"/>
          <p:cNvSpPr/>
          <p:nvPr/>
        </p:nvSpPr>
        <p:spPr>
          <a:xfrm>
            <a:off x="3504528" y="2039111"/>
            <a:ext cx="1563831" cy="684279"/>
          </a:xfrm>
          <a:prstGeom prst="chevron">
            <a:avLst>
              <a:gd name="adj" fmla="val 50000"/>
            </a:avLst>
          </a:prstGeom>
          <a:solidFill>
            <a:srgbClr val="595959"/>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900" b="1">
                <a:solidFill>
                  <a:schemeClr val="lt1"/>
                </a:solidFill>
                <a:latin typeface="Arial"/>
                <a:ea typeface="Arial"/>
                <a:cs typeface="Arial"/>
                <a:sym typeface="Arial"/>
              </a:rPr>
              <a:t>Store Binaries &amp; Build Artifacts</a:t>
            </a:r>
          </a:p>
        </p:txBody>
      </p:sp>
      <p:sp>
        <p:nvSpPr>
          <p:cNvPr id="1269" name="Shape 1269"/>
          <p:cNvSpPr/>
          <p:nvPr/>
        </p:nvSpPr>
        <p:spPr>
          <a:xfrm>
            <a:off x="4629121" y="2039111"/>
            <a:ext cx="2374384" cy="684279"/>
          </a:xfrm>
          <a:prstGeom prst="chevron">
            <a:avLst>
              <a:gd name="adj" fmla="val 50000"/>
            </a:avLst>
          </a:prstGeom>
          <a:solidFill>
            <a:schemeClr val="accent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900" b="1">
                <a:solidFill>
                  <a:schemeClr val="lt1"/>
                </a:solidFill>
                <a:latin typeface="Arial"/>
                <a:ea typeface="Arial"/>
                <a:cs typeface="Arial"/>
                <a:sym typeface="Arial"/>
              </a:rPr>
              <a:t>Deploy, UAT, Stage App</a:t>
            </a:r>
          </a:p>
        </p:txBody>
      </p:sp>
      <p:sp>
        <p:nvSpPr>
          <p:cNvPr id="1270" name="Shape 1270"/>
          <p:cNvSpPr/>
          <p:nvPr/>
        </p:nvSpPr>
        <p:spPr>
          <a:xfrm>
            <a:off x="6665703" y="2039111"/>
            <a:ext cx="1567224" cy="684279"/>
          </a:xfrm>
          <a:prstGeom prst="chevron">
            <a:avLst>
              <a:gd name="adj" fmla="val 50000"/>
            </a:avLst>
          </a:prstGeom>
          <a:solidFill>
            <a:schemeClr val="accent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900" b="1">
                <a:solidFill>
                  <a:schemeClr val="lt1"/>
                </a:solidFill>
                <a:latin typeface="Arial"/>
                <a:ea typeface="Arial"/>
                <a:cs typeface="Arial"/>
                <a:sym typeface="Arial"/>
              </a:rPr>
              <a:t>Zero Downtime Upgrade to Production</a:t>
            </a:r>
          </a:p>
        </p:txBody>
      </p:sp>
      <p:sp>
        <p:nvSpPr>
          <p:cNvPr id="1271" name="Shape 1271"/>
          <p:cNvSpPr txBox="1"/>
          <p:nvPr/>
        </p:nvSpPr>
        <p:spPr>
          <a:xfrm>
            <a:off x="118694" y="2070361"/>
            <a:ext cx="1243066"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1">
                <a:solidFill>
                  <a:schemeClr val="dk2"/>
                </a:solidFill>
                <a:latin typeface="Arial"/>
                <a:ea typeface="Arial"/>
                <a:cs typeface="Arial"/>
                <a:sym typeface="Arial"/>
              </a:rPr>
              <a:t>Continuous Delivery Pipeline</a:t>
            </a:r>
          </a:p>
        </p:txBody>
      </p:sp>
      <p:sp>
        <p:nvSpPr>
          <p:cNvPr id="1272" name="Shape 1272"/>
          <p:cNvSpPr txBox="1"/>
          <p:nvPr/>
        </p:nvSpPr>
        <p:spPr>
          <a:xfrm>
            <a:off x="118694" y="3009103"/>
            <a:ext cx="1052616"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1">
                <a:solidFill>
                  <a:schemeClr val="dk2"/>
                </a:solidFill>
                <a:latin typeface="Arial"/>
                <a:ea typeface="Arial"/>
                <a:cs typeface="Arial"/>
                <a:sym typeface="Arial"/>
              </a:rPr>
              <a:t>Tool Chain</a:t>
            </a:r>
          </a:p>
        </p:txBody>
      </p:sp>
      <p:sp>
        <p:nvSpPr>
          <p:cNvPr id="1273" name="Shape 1273"/>
          <p:cNvSpPr txBox="1"/>
          <p:nvPr/>
        </p:nvSpPr>
        <p:spPr>
          <a:xfrm>
            <a:off x="5818975" y="3300743"/>
            <a:ext cx="1963284" cy="2462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000" b="1">
                <a:solidFill>
                  <a:schemeClr val="dk1"/>
                </a:solidFill>
                <a:latin typeface="Arial"/>
                <a:ea typeface="Arial"/>
                <a:cs typeface="Arial"/>
                <a:sym typeface="Arial"/>
              </a:rPr>
              <a:t>Pivotal Cloud Foundry </a:t>
            </a:r>
          </a:p>
        </p:txBody>
      </p:sp>
      <p:pic>
        <p:nvPicPr>
          <p:cNvPr id="1274" name="Shape 1274" descr="logo.png"/>
          <p:cNvPicPr preferRelativeResize="0"/>
          <p:nvPr/>
        </p:nvPicPr>
        <p:blipFill rotWithShape="1">
          <a:blip r:embed="rId3">
            <a:alphaModFix/>
          </a:blip>
          <a:srcRect/>
          <a:stretch/>
        </p:blipFill>
        <p:spPr>
          <a:xfrm>
            <a:off x="2755865" y="2822937"/>
            <a:ext cx="366058" cy="506547"/>
          </a:xfrm>
          <a:prstGeom prst="rect">
            <a:avLst/>
          </a:prstGeom>
          <a:noFill/>
          <a:ln>
            <a:noFill/>
          </a:ln>
        </p:spPr>
      </p:pic>
      <p:sp>
        <p:nvSpPr>
          <p:cNvPr id="1275" name="Shape 1275"/>
          <p:cNvSpPr txBox="1"/>
          <p:nvPr/>
        </p:nvSpPr>
        <p:spPr>
          <a:xfrm>
            <a:off x="1449887" y="3318023"/>
            <a:ext cx="892251" cy="2462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000" b="1">
                <a:solidFill>
                  <a:srgbClr val="939393"/>
                </a:solidFill>
                <a:latin typeface="Arial"/>
                <a:ea typeface="Arial"/>
                <a:cs typeface="Arial"/>
                <a:sym typeface="Arial"/>
              </a:rPr>
              <a:t>Gitlab</a:t>
            </a:r>
          </a:p>
        </p:txBody>
      </p:sp>
      <p:sp>
        <p:nvSpPr>
          <p:cNvPr id="1276" name="Shape 1276"/>
          <p:cNvSpPr txBox="1"/>
          <p:nvPr/>
        </p:nvSpPr>
        <p:spPr>
          <a:xfrm>
            <a:off x="2505350" y="3348662"/>
            <a:ext cx="892251" cy="2462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000" b="1">
                <a:solidFill>
                  <a:srgbClr val="939393"/>
                </a:solidFill>
                <a:latin typeface="Arial"/>
                <a:ea typeface="Arial"/>
                <a:cs typeface="Arial"/>
                <a:sym typeface="Arial"/>
              </a:rPr>
              <a:t>Jenkins</a:t>
            </a:r>
          </a:p>
        </p:txBody>
      </p:sp>
      <p:sp>
        <p:nvSpPr>
          <p:cNvPr id="1277" name="Shape 1277"/>
          <p:cNvSpPr txBox="1"/>
          <p:nvPr/>
        </p:nvSpPr>
        <p:spPr>
          <a:xfrm>
            <a:off x="3611276" y="3314178"/>
            <a:ext cx="1044706" cy="2462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000" b="1">
                <a:solidFill>
                  <a:srgbClr val="939393"/>
                </a:solidFill>
                <a:latin typeface="Arial"/>
                <a:ea typeface="Arial"/>
                <a:cs typeface="Arial"/>
                <a:sym typeface="Arial"/>
              </a:rPr>
              <a:t>Artifactory</a:t>
            </a:r>
          </a:p>
        </p:txBody>
      </p:sp>
      <p:pic>
        <p:nvPicPr>
          <p:cNvPr id="1278" name="Shape 1278" descr="112__logo.gif"/>
          <p:cNvPicPr preferRelativeResize="0"/>
          <p:nvPr/>
        </p:nvPicPr>
        <p:blipFill rotWithShape="1">
          <a:blip r:embed="rId4">
            <a:alphaModFix/>
          </a:blip>
          <a:srcRect/>
          <a:stretch/>
        </p:blipFill>
        <p:spPr>
          <a:xfrm>
            <a:off x="3901739" y="2820518"/>
            <a:ext cx="472112" cy="472112"/>
          </a:xfrm>
          <a:prstGeom prst="rect">
            <a:avLst/>
          </a:prstGeom>
          <a:noFill/>
          <a:ln>
            <a:noFill/>
          </a:ln>
        </p:spPr>
      </p:pic>
      <p:pic>
        <p:nvPicPr>
          <p:cNvPr id="1279" name="Shape 1279" descr="GitLab_Logo.svg.png"/>
          <p:cNvPicPr preferRelativeResize="0"/>
          <p:nvPr/>
        </p:nvPicPr>
        <p:blipFill rotWithShape="1">
          <a:blip r:embed="rId5">
            <a:alphaModFix/>
          </a:blip>
          <a:srcRect/>
          <a:stretch/>
        </p:blipFill>
        <p:spPr>
          <a:xfrm>
            <a:off x="1658448" y="2820518"/>
            <a:ext cx="489311" cy="452124"/>
          </a:xfrm>
          <a:prstGeom prst="rect">
            <a:avLst/>
          </a:prstGeom>
          <a:noFill/>
          <a:ln>
            <a:noFill/>
          </a:ln>
        </p:spPr>
      </p:pic>
      <p:pic>
        <p:nvPicPr>
          <p:cNvPr id="1280" name="Shape 1280" descr="PivotalCloudFoundry-CloudRings-OnLight.png"/>
          <p:cNvPicPr preferRelativeResize="0"/>
          <p:nvPr/>
        </p:nvPicPr>
        <p:blipFill rotWithShape="1">
          <a:blip r:embed="rId6">
            <a:alphaModFix/>
          </a:blip>
          <a:srcRect/>
          <a:stretch/>
        </p:blipFill>
        <p:spPr>
          <a:xfrm>
            <a:off x="6502837" y="2889634"/>
            <a:ext cx="547224" cy="364901"/>
          </a:xfrm>
          <a:prstGeom prst="rect">
            <a:avLst/>
          </a:prstGeom>
          <a:noFill/>
          <a:ln>
            <a:noFill/>
          </a:ln>
        </p:spPr>
      </p:pic>
      <p:pic>
        <p:nvPicPr>
          <p:cNvPr id="1281" name="Shape 1281"/>
          <p:cNvPicPr preferRelativeResize="0"/>
          <p:nvPr/>
        </p:nvPicPr>
        <p:blipFill rotWithShape="1">
          <a:blip r:embed="rId7">
            <a:alphaModFix/>
          </a:blip>
          <a:srcRect/>
          <a:stretch/>
        </p:blipFill>
        <p:spPr>
          <a:xfrm>
            <a:off x="4205366" y="987186"/>
            <a:ext cx="873587" cy="918774"/>
          </a:xfrm>
          <a:prstGeom prst="rect">
            <a:avLst/>
          </a:prstGeom>
          <a:noFill/>
          <a:ln>
            <a:noFill/>
          </a:ln>
        </p:spPr>
      </p:pic>
      <p:pic>
        <p:nvPicPr>
          <p:cNvPr id="1282" name="Shape 1282" descr="concourse_badge.png"/>
          <p:cNvPicPr preferRelativeResize="0"/>
          <p:nvPr/>
        </p:nvPicPr>
        <p:blipFill rotWithShape="1">
          <a:blip r:embed="rId8">
            <a:alphaModFix/>
          </a:blip>
          <a:srcRect/>
          <a:stretch/>
        </p:blipFill>
        <p:spPr>
          <a:xfrm>
            <a:off x="2770991" y="3722973"/>
            <a:ext cx="365759" cy="399792"/>
          </a:xfrm>
          <a:prstGeom prst="rect">
            <a:avLst/>
          </a:prstGeom>
          <a:noFill/>
          <a:ln>
            <a:noFill/>
          </a:ln>
        </p:spPr>
      </p:pic>
      <p:sp>
        <p:nvSpPr>
          <p:cNvPr id="1283" name="Shape 1283"/>
          <p:cNvSpPr txBox="1"/>
          <p:nvPr/>
        </p:nvSpPr>
        <p:spPr>
          <a:xfrm>
            <a:off x="2511211" y="4136069"/>
            <a:ext cx="892251" cy="2462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000" b="1">
                <a:solidFill>
                  <a:srgbClr val="939393"/>
                </a:solidFill>
                <a:latin typeface="Arial"/>
                <a:ea typeface="Arial"/>
                <a:cs typeface="Arial"/>
                <a:sym typeface="Arial"/>
              </a:rPr>
              <a:t>Concourse</a:t>
            </a:r>
          </a:p>
        </p:txBody>
      </p:sp>
      <p:sp>
        <p:nvSpPr>
          <p:cNvPr id="1284" name="Shape 1284"/>
          <p:cNvSpPr/>
          <p:nvPr/>
        </p:nvSpPr>
        <p:spPr>
          <a:xfrm rot="5400000">
            <a:off x="2975747" y="3050138"/>
            <a:ext cx="155448" cy="2743199"/>
          </a:xfrm>
          <a:prstGeom prst="rightBrace">
            <a:avLst>
              <a:gd name="adj1" fmla="val 8333"/>
              <a:gd name="adj2" fmla="val 50000"/>
            </a:avLst>
          </a:prstGeom>
          <a:noFill/>
          <a:ln w="25400" cap="flat" cmpd="sng">
            <a:solidFill>
              <a:schemeClr val="dk1"/>
            </a:solidFill>
            <a:prstDash val="solid"/>
            <a:round/>
            <a:headEnd type="none" w="med" len="med"/>
            <a:tailEnd type="none" w="med" len="med"/>
          </a:ln>
          <a:effectLst>
            <a:outerShdw blurRad="39999" dist="20000" dir="5400000" rotWithShape="0">
              <a:srgbClr val="000000">
                <a:alpha val="37647"/>
              </a:srgbClr>
            </a:outerShdw>
          </a:effectLst>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1285" name="Shape 1285"/>
          <p:cNvSpPr txBox="1"/>
          <p:nvPr/>
        </p:nvSpPr>
        <p:spPr>
          <a:xfrm>
            <a:off x="2001024" y="4523624"/>
            <a:ext cx="2104462"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600" b="1" dirty="0">
                <a:solidFill>
                  <a:schemeClr val="accent1"/>
                </a:solidFill>
                <a:latin typeface="Arial"/>
                <a:ea typeface="Arial"/>
                <a:cs typeface="Arial"/>
                <a:sym typeface="Arial"/>
              </a:rPr>
              <a:t>Pivotal HA Services</a:t>
            </a:r>
          </a:p>
        </p:txBody>
      </p:sp>
      <p:sp>
        <p:nvSpPr>
          <p:cNvPr id="1286" name="Shape 1286"/>
          <p:cNvSpPr txBox="1"/>
          <p:nvPr/>
        </p:nvSpPr>
        <p:spPr>
          <a:xfrm>
            <a:off x="6291383" y="3529637"/>
            <a:ext cx="952805"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050">
                <a:solidFill>
                  <a:schemeClr val="dk1"/>
                </a:solidFill>
                <a:latin typeface="Arial"/>
                <a:ea typeface="Arial"/>
                <a:cs typeface="Arial"/>
                <a:sym typeface="Arial"/>
              </a:rPr>
              <a:t>(API Driven)</a:t>
            </a:r>
          </a:p>
        </p:txBody>
      </p:sp>
    </p:spTree>
    <p:extLst>
      <p:ext uri="{BB962C8B-B14F-4D97-AF65-F5344CB8AC3E}">
        <p14:creationId xmlns:p14="http://schemas.microsoft.com/office/powerpoint/2010/main" val="16438054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Everything to Deploy and Manage the App</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14</a:t>
            </a:fld>
            <a:endParaRPr lang="en-US"/>
          </a:p>
        </p:txBody>
      </p:sp>
      <p:grpSp>
        <p:nvGrpSpPr>
          <p:cNvPr id="74" name="Group 73"/>
          <p:cNvGrpSpPr>
            <a:grpSpLocks noChangeAspect="1"/>
          </p:cNvGrpSpPr>
          <p:nvPr/>
        </p:nvGrpSpPr>
        <p:grpSpPr>
          <a:xfrm>
            <a:off x="759971" y="966730"/>
            <a:ext cx="7339593" cy="4275362"/>
            <a:chOff x="496669" y="858315"/>
            <a:chExt cx="7669263" cy="4467398"/>
          </a:xfrm>
        </p:grpSpPr>
        <p:pic>
          <p:nvPicPr>
            <p:cNvPr id="75" name="Picture 74"/>
            <p:cNvPicPr>
              <a:picLocks noChangeAspect="1"/>
            </p:cNvPicPr>
            <p:nvPr/>
          </p:nvPicPr>
          <p:blipFill rotWithShape="1">
            <a:blip r:embed="rId3">
              <a:extLst>
                <a:ext uri="{28A0092B-C50C-407E-A947-70E740481C1C}">
                  <a14:useLocalDpi xmlns:a14="http://schemas.microsoft.com/office/drawing/2010/main" val="0"/>
                </a:ext>
              </a:extLst>
            </a:blip>
            <a:srcRect t="1" r="1901" b="-2863"/>
            <a:stretch/>
          </p:blipFill>
          <p:spPr>
            <a:xfrm>
              <a:off x="496669" y="2111682"/>
              <a:ext cx="3583445" cy="3214031"/>
            </a:xfrm>
            <a:prstGeom prst="rect">
              <a:avLst/>
            </a:prstGeom>
          </p:spPr>
        </p:pic>
        <p:sp>
          <p:nvSpPr>
            <p:cNvPr id="76" name="Isosceles Triangle 75"/>
            <p:cNvSpPr/>
            <p:nvPr/>
          </p:nvSpPr>
          <p:spPr>
            <a:xfrm rot="16200000">
              <a:off x="1474087" y="1708428"/>
              <a:ext cx="3744472" cy="2114181"/>
            </a:xfrm>
            <a:prstGeom prst="triangle">
              <a:avLst>
                <a:gd name="adj" fmla="val 39226"/>
              </a:avLst>
            </a:prstGeom>
            <a:gradFill flip="none" rotWithShape="1">
              <a:gsLst>
                <a:gs pos="0">
                  <a:schemeClr val="tx2">
                    <a:alpha val="66000"/>
                  </a:schemeClr>
                </a:gs>
                <a:gs pos="100000">
                  <a:schemeClr val="bg1">
                    <a:alpha val="30000"/>
                  </a:schemeClr>
                </a:gs>
              </a:gsLst>
              <a:lin ang="162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latin typeface="Arial"/>
              </a:endParaRPr>
            </a:p>
          </p:txBody>
        </p:sp>
        <p:sp>
          <p:nvSpPr>
            <p:cNvPr id="77" name="Rounded Rectangle 76"/>
            <p:cNvSpPr/>
            <p:nvPr/>
          </p:nvSpPr>
          <p:spPr>
            <a:xfrm>
              <a:off x="4214327" y="858315"/>
              <a:ext cx="3951605" cy="3834068"/>
            </a:xfrm>
            <a:prstGeom prst="roundRect">
              <a:avLst>
                <a:gd name="adj" fmla="val 10301"/>
              </a:avLst>
            </a:prstGeom>
            <a:solidFill>
              <a:schemeClr val="bg2">
                <a:lumMod val="20000"/>
                <a:lumOff val="80000"/>
              </a:schemeClr>
            </a:soli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a:endParaRPr>
            </a:p>
          </p:txBody>
        </p:sp>
        <p:grpSp>
          <p:nvGrpSpPr>
            <p:cNvPr id="78" name="Group 77"/>
            <p:cNvGrpSpPr/>
            <p:nvPr/>
          </p:nvGrpSpPr>
          <p:grpSpPr>
            <a:xfrm>
              <a:off x="4582434" y="3727159"/>
              <a:ext cx="1794116" cy="723922"/>
              <a:chOff x="4585749" y="1202130"/>
              <a:chExt cx="1794116" cy="723922"/>
            </a:xfrm>
          </p:grpSpPr>
          <p:pic>
            <p:nvPicPr>
              <p:cNvPr id="97" name="Picture 9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749" y="1202130"/>
                <a:ext cx="613560" cy="613560"/>
              </a:xfrm>
              <a:prstGeom prst="rect">
                <a:avLst/>
              </a:prstGeom>
            </p:spPr>
          </p:pic>
          <p:sp>
            <p:nvSpPr>
              <p:cNvPr id="98" name="Shape 427"/>
              <p:cNvSpPr txBox="1"/>
              <p:nvPr/>
            </p:nvSpPr>
            <p:spPr>
              <a:xfrm>
                <a:off x="5308164" y="1202130"/>
                <a:ext cx="1071701"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4</a:t>
                </a:r>
                <a:r>
                  <a:rPr lang="en-US" sz="1100" b="1" dirty="0" smtClean="0">
                    <a:solidFill>
                      <a:srgbClr val="474747"/>
                    </a:solidFill>
                    <a:latin typeface="Arial"/>
                    <a:ea typeface="Arial"/>
                    <a:cs typeface="Arial"/>
                    <a:sym typeface="Arial"/>
                  </a:rPr>
                  <a:t>. Health </a:t>
                </a:r>
                <a:r>
                  <a:rPr lang="en-US" sz="1100" b="1" dirty="0">
                    <a:solidFill>
                      <a:srgbClr val="474747"/>
                    </a:solidFill>
                    <a:latin typeface="Arial"/>
                    <a:ea typeface="Arial"/>
                    <a:cs typeface="Arial"/>
                    <a:sym typeface="Arial"/>
                  </a:rPr>
                  <a:t>management</a:t>
                </a:r>
              </a:p>
            </p:txBody>
          </p:sp>
        </p:grpSp>
        <p:grpSp>
          <p:nvGrpSpPr>
            <p:cNvPr id="79" name="Group 78"/>
            <p:cNvGrpSpPr/>
            <p:nvPr/>
          </p:nvGrpSpPr>
          <p:grpSpPr>
            <a:xfrm>
              <a:off x="4582434" y="2085194"/>
              <a:ext cx="1625474" cy="613560"/>
              <a:chOff x="4575490" y="2013924"/>
              <a:chExt cx="1625474" cy="613560"/>
            </a:xfrm>
          </p:grpSpPr>
          <p:pic>
            <p:nvPicPr>
              <p:cNvPr id="95" name="Picture 94" descr="A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490" y="2013924"/>
                <a:ext cx="613560" cy="613560"/>
              </a:xfrm>
              <a:prstGeom prst="rect">
                <a:avLst/>
              </a:prstGeom>
            </p:spPr>
          </p:pic>
          <p:sp>
            <p:nvSpPr>
              <p:cNvPr id="96" name="Shape 430"/>
              <p:cNvSpPr txBox="1"/>
              <p:nvPr/>
            </p:nvSpPr>
            <p:spPr>
              <a:xfrm>
                <a:off x="5292060" y="2103749"/>
                <a:ext cx="908904" cy="278488"/>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2</a:t>
                </a:r>
                <a:r>
                  <a:rPr lang="en-US" sz="1100" b="1" dirty="0" smtClean="0">
                    <a:solidFill>
                      <a:srgbClr val="474747"/>
                    </a:solidFill>
                    <a:latin typeface="Arial"/>
                    <a:ea typeface="Arial"/>
                    <a:cs typeface="Arial"/>
                    <a:sym typeface="Arial"/>
                  </a:rPr>
                  <a:t>. </a:t>
                </a:r>
                <a:r>
                  <a:rPr lang="en-US" sz="1100" b="1" dirty="0">
                    <a:solidFill>
                      <a:srgbClr val="474747"/>
                    </a:solidFill>
                    <a:latin typeface="Arial"/>
                    <a:ea typeface="Arial"/>
                    <a:cs typeface="Arial"/>
                    <a:sym typeface="Arial"/>
                  </a:rPr>
                  <a:t>Metrics</a:t>
                </a:r>
              </a:p>
            </p:txBody>
          </p:sp>
        </p:grpSp>
        <p:grpSp>
          <p:nvGrpSpPr>
            <p:cNvPr id="80" name="Group 79"/>
            <p:cNvGrpSpPr/>
            <p:nvPr/>
          </p:nvGrpSpPr>
          <p:grpSpPr>
            <a:xfrm>
              <a:off x="4582434" y="2824800"/>
              <a:ext cx="1625474" cy="723922"/>
              <a:chOff x="4575490" y="2746177"/>
              <a:chExt cx="1625474" cy="723922"/>
            </a:xfrm>
          </p:grpSpPr>
          <p:pic>
            <p:nvPicPr>
              <p:cNvPr id="93" name="Pictur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5490" y="2824800"/>
                <a:ext cx="620780" cy="620780"/>
              </a:xfrm>
              <a:prstGeom prst="rect">
                <a:avLst/>
              </a:prstGeom>
            </p:spPr>
          </p:pic>
          <p:sp>
            <p:nvSpPr>
              <p:cNvPr id="94" name="Shape 433"/>
              <p:cNvSpPr txBox="1"/>
              <p:nvPr/>
            </p:nvSpPr>
            <p:spPr>
              <a:xfrm>
                <a:off x="5284800" y="2746177"/>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3</a:t>
                </a:r>
                <a:r>
                  <a:rPr lang="en-US" sz="1100" b="1" dirty="0" smtClean="0">
                    <a:solidFill>
                      <a:srgbClr val="474747"/>
                    </a:solidFill>
                    <a:latin typeface="Arial"/>
                    <a:ea typeface="Arial"/>
                    <a:cs typeface="Arial"/>
                    <a:sym typeface="Arial"/>
                  </a:rPr>
                  <a:t>. Log Aggregation</a:t>
                </a:r>
                <a:endParaRPr lang="en-US" sz="1100" b="1" dirty="0">
                  <a:solidFill>
                    <a:srgbClr val="474747"/>
                  </a:solidFill>
                  <a:latin typeface="Arial"/>
                  <a:ea typeface="Arial"/>
                  <a:cs typeface="Arial"/>
                  <a:sym typeface="Arial"/>
                </a:endParaRPr>
              </a:p>
            </p:txBody>
          </p:sp>
        </p:grpSp>
        <p:grpSp>
          <p:nvGrpSpPr>
            <p:cNvPr id="81" name="Group 80"/>
            <p:cNvGrpSpPr/>
            <p:nvPr/>
          </p:nvGrpSpPr>
          <p:grpSpPr>
            <a:xfrm>
              <a:off x="4582434" y="1221825"/>
              <a:ext cx="1641897" cy="723922"/>
              <a:chOff x="4585749" y="3566879"/>
              <a:chExt cx="1641897" cy="723922"/>
            </a:xfrm>
          </p:grpSpPr>
          <p:pic>
            <p:nvPicPr>
              <p:cNvPr id="91" name="Picture 9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5749" y="3636603"/>
                <a:ext cx="620780" cy="620780"/>
              </a:xfrm>
              <a:prstGeom prst="rect">
                <a:avLst/>
              </a:prstGeom>
            </p:spPr>
          </p:pic>
          <p:sp>
            <p:nvSpPr>
              <p:cNvPr id="92" name="Shape 436"/>
              <p:cNvSpPr txBox="1"/>
              <p:nvPr/>
            </p:nvSpPr>
            <p:spPr>
              <a:xfrm>
                <a:off x="5311482" y="3566879"/>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smtClean="0">
                    <a:solidFill>
                      <a:srgbClr val="474747"/>
                    </a:solidFill>
                    <a:latin typeface="Arial"/>
                    <a:ea typeface="Arial"/>
                    <a:cs typeface="Arial"/>
                    <a:sym typeface="Arial"/>
                  </a:rPr>
                  <a:t>1. Roles </a:t>
                </a:r>
                <a:r>
                  <a:rPr lang="en-US" sz="1100" b="1" dirty="0">
                    <a:solidFill>
                      <a:srgbClr val="474747"/>
                    </a:solidFill>
                    <a:latin typeface="Arial"/>
                    <a:ea typeface="Arial"/>
                    <a:cs typeface="Arial"/>
                    <a:sym typeface="Arial"/>
                  </a:rPr>
                  <a:t>and Policy</a:t>
                </a:r>
              </a:p>
            </p:txBody>
          </p:sp>
        </p:grpSp>
        <p:grpSp>
          <p:nvGrpSpPr>
            <p:cNvPr id="82" name="Group 81"/>
            <p:cNvGrpSpPr/>
            <p:nvPr/>
          </p:nvGrpSpPr>
          <p:grpSpPr>
            <a:xfrm>
              <a:off x="6376552" y="1228715"/>
              <a:ext cx="1638213" cy="723922"/>
              <a:chOff x="6376552" y="1209346"/>
              <a:chExt cx="1638213" cy="723922"/>
            </a:xfrm>
          </p:grpSpPr>
          <p:pic>
            <p:nvPicPr>
              <p:cNvPr id="89" name="Picture 8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6552" y="1209346"/>
                <a:ext cx="620780" cy="620780"/>
              </a:xfrm>
              <a:prstGeom prst="rect">
                <a:avLst/>
              </a:prstGeom>
            </p:spPr>
          </p:pic>
          <p:sp>
            <p:nvSpPr>
              <p:cNvPr id="90" name="Shape 439"/>
              <p:cNvSpPr txBox="1"/>
              <p:nvPr/>
            </p:nvSpPr>
            <p:spPr>
              <a:xfrm>
                <a:off x="7098601" y="1209346"/>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5</a:t>
                </a:r>
                <a:r>
                  <a:rPr lang="en-US" sz="1100" b="1" dirty="0" smtClean="0">
                    <a:solidFill>
                      <a:srgbClr val="474747"/>
                    </a:solidFill>
                    <a:latin typeface="Arial"/>
                    <a:ea typeface="Arial"/>
                    <a:cs typeface="Arial"/>
                    <a:sym typeface="Arial"/>
                  </a:rPr>
                  <a:t>. Security </a:t>
                </a:r>
                <a:r>
                  <a:rPr lang="en-US" sz="1100" b="1" dirty="0">
                    <a:solidFill>
                      <a:srgbClr val="474747"/>
                    </a:solidFill>
                    <a:latin typeface="Arial"/>
                    <a:ea typeface="Arial"/>
                    <a:cs typeface="Arial"/>
                    <a:sym typeface="Arial"/>
                  </a:rPr>
                  <a:t>and Isolation</a:t>
                </a:r>
              </a:p>
            </p:txBody>
          </p:sp>
        </p:grpSp>
        <p:grpSp>
          <p:nvGrpSpPr>
            <p:cNvPr id="83" name="Group 82"/>
            <p:cNvGrpSpPr/>
            <p:nvPr/>
          </p:nvGrpSpPr>
          <p:grpSpPr>
            <a:xfrm>
              <a:off x="6376552" y="2903423"/>
              <a:ext cx="1638213" cy="620780"/>
              <a:chOff x="6376552" y="2013924"/>
              <a:chExt cx="1638213" cy="620780"/>
            </a:xfrm>
          </p:grpSpPr>
          <p:pic>
            <p:nvPicPr>
              <p:cNvPr id="87" name="Picture 8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76552" y="2013924"/>
                <a:ext cx="620780" cy="620780"/>
              </a:xfrm>
              <a:prstGeom prst="rect">
                <a:avLst/>
              </a:prstGeom>
            </p:spPr>
          </p:pic>
          <p:sp>
            <p:nvSpPr>
              <p:cNvPr id="88" name="Shape 442"/>
              <p:cNvSpPr txBox="1"/>
              <p:nvPr/>
            </p:nvSpPr>
            <p:spPr>
              <a:xfrm>
                <a:off x="7098601" y="2129185"/>
                <a:ext cx="916164" cy="392176"/>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7</a:t>
                </a:r>
                <a:r>
                  <a:rPr lang="en-US" sz="1100" b="1" dirty="0" smtClean="0">
                    <a:solidFill>
                      <a:srgbClr val="474747"/>
                    </a:solidFill>
                    <a:latin typeface="Arial"/>
                    <a:ea typeface="Arial"/>
                    <a:cs typeface="Arial"/>
                    <a:sym typeface="Arial"/>
                  </a:rPr>
                  <a:t>. Scaling</a:t>
                </a:r>
                <a:endParaRPr lang="en-US" sz="1100" b="1" dirty="0">
                  <a:solidFill>
                    <a:srgbClr val="474747"/>
                  </a:solidFill>
                  <a:latin typeface="Arial"/>
                  <a:ea typeface="Arial"/>
                  <a:cs typeface="Arial"/>
                  <a:sym typeface="Arial"/>
                </a:endParaRPr>
              </a:p>
            </p:txBody>
          </p:sp>
        </p:grpSp>
        <p:grpSp>
          <p:nvGrpSpPr>
            <p:cNvPr id="84" name="Group 83"/>
            <p:cNvGrpSpPr/>
            <p:nvPr/>
          </p:nvGrpSpPr>
          <p:grpSpPr>
            <a:xfrm>
              <a:off x="6376552" y="2054091"/>
              <a:ext cx="1715297" cy="723922"/>
              <a:chOff x="6376552" y="2778013"/>
              <a:chExt cx="1715297" cy="723922"/>
            </a:xfrm>
          </p:grpSpPr>
          <p:pic>
            <p:nvPicPr>
              <p:cNvPr id="85" name="Picture 8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76552" y="2824800"/>
                <a:ext cx="620780" cy="620780"/>
              </a:xfrm>
              <a:prstGeom prst="rect">
                <a:avLst/>
              </a:prstGeom>
            </p:spPr>
          </p:pic>
          <p:sp>
            <p:nvSpPr>
              <p:cNvPr id="86" name="Shape 445"/>
              <p:cNvSpPr txBox="1"/>
              <p:nvPr/>
            </p:nvSpPr>
            <p:spPr>
              <a:xfrm>
                <a:off x="7098600" y="2778013"/>
                <a:ext cx="993249"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6</a:t>
                </a:r>
                <a:r>
                  <a:rPr lang="en-US" sz="1100" b="1" dirty="0" smtClean="0">
                    <a:solidFill>
                      <a:srgbClr val="474747"/>
                    </a:solidFill>
                    <a:latin typeface="Arial"/>
                    <a:ea typeface="Arial"/>
                    <a:cs typeface="Arial"/>
                    <a:sym typeface="Arial"/>
                  </a:rPr>
                  <a:t>. </a:t>
                </a:r>
                <a:r>
                  <a:rPr lang="en-US" sz="1100" b="1" dirty="0">
                    <a:solidFill>
                      <a:srgbClr val="474747"/>
                    </a:solidFill>
                    <a:latin typeface="Arial"/>
                    <a:ea typeface="Arial"/>
                    <a:cs typeface="Arial"/>
                    <a:sym typeface="Arial"/>
                  </a:rPr>
                  <a:t>Blue-Green deployment</a:t>
                </a:r>
              </a:p>
            </p:txBody>
          </p:sp>
        </p:grpSp>
      </p:grpSp>
    </p:spTree>
    <p:extLst>
      <p:ext uri="{BB962C8B-B14F-4D97-AF65-F5344CB8AC3E}">
        <p14:creationId xmlns:p14="http://schemas.microsoft.com/office/powerpoint/2010/main" val="297769200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alphaModFix amt="39000"/>
            <a:duotone>
              <a:schemeClr val="accent1">
                <a:shade val="45000"/>
                <a:satMod val="135000"/>
              </a:schemeClr>
              <a:prstClr val="white"/>
            </a:duotone>
          </a:blip>
          <a:srcRect l="25027" r="24676"/>
          <a:stretch/>
        </p:blipFill>
        <p:spPr>
          <a:xfrm>
            <a:off x="4626039" y="92924"/>
            <a:ext cx="4531391" cy="5062820"/>
          </a:xfrm>
          <a:prstGeom prst="rect">
            <a:avLst/>
          </a:prstGeom>
        </p:spPr>
      </p:pic>
      <p:sp>
        <p:nvSpPr>
          <p:cNvPr id="7" name="Title 1"/>
          <p:cNvSpPr txBox="1">
            <a:spLocks/>
          </p:cNvSpPr>
          <p:nvPr/>
        </p:nvSpPr>
        <p:spPr>
          <a:xfrm>
            <a:off x="113722" y="273814"/>
            <a:ext cx="8796928" cy="47444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pPr lvl="0" algn="ctr"/>
            <a:r>
              <a:rPr lang="en-US" dirty="0">
                <a:solidFill>
                  <a:srgbClr val="127B70"/>
                </a:solidFill>
                <a:ea typeface="+mn-ea"/>
                <a:cs typeface="+mn-cs"/>
              </a:rPr>
              <a:t>Improve</a:t>
            </a:r>
            <a:r>
              <a:rPr lang="en-US" dirty="0" smtClean="0">
                <a:solidFill>
                  <a:srgbClr val="127B70"/>
                </a:solidFill>
                <a:ea typeface="+mn-ea"/>
                <a:cs typeface="+mn-cs"/>
              </a:rPr>
              <a:t> Enterprise Security Culture</a:t>
            </a:r>
            <a:endParaRPr lang="en-US" dirty="0">
              <a:solidFill>
                <a:srgbClr val="127B70"/>
              </a:solidFill>
              <a:ea typeface="+mn-ea"/>
              <a:cs typeface="+mn-cs"/>
            </a:endParaRPr>
          </a:p>
        </p:txBody>
      </p:sp>
      <p:sp>
        <p:nvSpPr>
          <p:cNvPr id="8" name="Rectangle 7"/>
          <p:cNvSpPr/>
          <p:nvPr/>
        </p:nvSpPr>
        <p:spPr>
          <a:xfrm>
            <a:off x="2286000" y="2110085"/>
            <a:ext cx="4572000" cy="369332"/>
          </a:xfrm>
          <a:prstGeom prst="rect">
            <a:avLst/>
          </a:prstGeom>
        </p:spPr>
        <p:txBody>
          <a:bodyPr>
            <a:spAutoFit/>
          </a:bodyPr>
          <a:lstStyle/>
          <a:p>
            <a:endParaRPr lang="en-US" dirty="0"/>
          </a:p>
        </p:txBody>
      </p:sp>
      <p:sp>
        <p:nvSpPr>
          <p:cNvPr id="15" name="Text Placeholder 11"/>
          <p:cNvSpPr txBox="1">
            <a:spLocks/>
          </p:cNvSpPr>
          <p:nvPr/>
        </p:nvSpPr>
        <p:spPr>
          <a:xfrm>
            <a:off x="366713" y="1209206"/>
            <a:ext cx="4186883" cy="338296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800"/>
              </a:spcBef>
            </a:pPr>
            <a:r>
              <a:rPr lang="en-US" sz="2400" dirty="0" smtClean="0"/>
              <a:t>Makes it easier to do the right things </a:t>
            </a:r>
          </a:p>
          <a:p>
            <a:pPr marL="285750" indent="-285750">
              <a:lnSpc>
                <a:spcPct val="110000"/>
              </a:lnSpc>
              <a:spcBef>
                <a:spcPts val="800"/>
              </a:spcBef>
            </a:pPr>
            <a:r>
              <a:rPr lang="en-US" sz="2400" dirty="0" smtClean="0"/>
              <a:t>Prevents vulnerabilities due to</a:t>
            </a:r>
          </a:p>
          <a:p>
            <a:pPr marL="685800" lvl="1">
              <a:lnSpc>
                <a:spcPct val="110000"/>
              </a:lnSpc>
              <a:spcBef>
                <a:spcPts val="800"/>
              </a:spcBef>
            </a:pPr>
            <a:r>
              <a:rPr lang="en-US" sz="2000" dirty="0" smtClean="0"/>
              <a:t>Leaked/misused credentials</a:t>
            </a:r>
          </a:p>
          <a:p>
            <a:pPr marL="685800" lvl="1">
              <a:lnSpc>
                <a:spcPct val="110000"/>
              </a:lnSpc>
              <a:spcBef>
                <a:spcPts val="800"/>
              </a:spcBef>
            </a:pPr>
            <a:r>
              <a:rPr lang="en-US" sz="2000" dirty="0" smtClean="0"/>
              <a:t>Misconfigured/Unpatched software</a:t>
            </a:r>
          </a:p>
          <a:p>
            <a:pPr marL="685800" lvl="1">
              <a:lnSpc>
                <a:spcPct val="110000"/>
              </a:lnSpc>
              <a:spcBef>
                <a:spcPts val="800"/>
              </a:spcBef>
            </a:pPr>
            <a:r>
              <a:rPr lang="en-US" sz="2000" dirty="0" smtClean="0"/>
              <a:t>Slow &amp; rigid processes</a:t>
            </a:r>
          </a:p>
        </p:txBody>
      </p:sp>
      <p:sp>
        <p:nvSpPr>
          <p:cNvPr id="6" name="Slide Number Placeholder 2"/>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rgbClr val="A6A6A6"/>
                </a:solidFill>
              </a:rPr>
              <a:pPr/>
              <a:t>15</a:t>
            </a:fld>
            <a:endParaRPr lang="en-US" sz="900" dirty="0">
              <a:solidFill>
                <a:srgbClr val="A6A6A6"/>
              </a:solidFill>
            </a:endParaRPr>
          </a:p>
        </p:txBody>
      </p:sp>
    </p:spTree>
    <p:extLst>
      <p:ext uri="{BB962C8B-B14F-4D97-AF65-F5344CB8AC3E}">
        <p14:creationId xmlns:p14="http://schemas.microsoft.com/office/powerpoint/2010/main" val="2714199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pic>
        <p:nvPicPr>
          <p:cNvPr id="1143" name="Shape 1143" descr="Screen Shot 2016-09-18 at 8.40.13 PM.png"/>
          <p:cNvPicPr preferRelativeResize="0"/>
          <p:nvPr/>
        </p:nvPicPr>
        <p:blipFill rotWithShape="1">
          <a:blip r:embed="rId3">
            <a:alphaModFix/>
          </a:blip>
          <a:srcRect/>
          <a:stretch/>
        </p:blipFill>
        <p:spPr>
          <a:xfrm>
            <a:off x="308443" y="1120941"/>
            <a:ext cx="487680" cy="934719"/>
          </a:xfrm>
          <a:prstGeom prst="rect">
            <a:avLst/>
          </a:prstGeom>
          <a:noFill/>
          <a:ln>
            <a:noFill/>
          </a:ln>
        </p:spPr>
      </p:pic>
      <p:pic>
        <p:nvPicPr>
          <p:cNvPr id="1144" name="Shape 1144" descr="Screen Shot 2016-09-18 at 8.40.13 PM.png"/>
          <p:cNvPicPr preferRelativeResize="0"/>
          <p:nvPr/>
        </p:nvPicPr>
        <p:blipFill rotWithShape="1">
          <a:blip r:embed="rId3">
            <a:alphaModFix/>
          </a:blip>
          <a:srcRect/>
          <a:stretch/>
        </p:blipFill>
        <p:spPr>
          <a:xfrm>
            <a:off x="303414" y="2522858"/>
            <a:ext cx="487680" cy="934719"/>
          </a:xfrm>
          <a:prstGeom prst="rect">
            <a:avLst/>
          </a:prstGeom>
          <a:noFill/>
          <a:ln>
            <a:noFill/>
          </a:ln>
        </p:spPr>
      </p:pic>
      <p:pic>
        <p:nvPicPr>
          <p:cNvPr id="1145" name="Shape 1145" descr="Screen Shot 2016-09-18 at 8.40.13 PM.png"/>
          <p:cNvPicPr preferRelativeResize="0"/>
          <p:nvPr/>
        </p:nvPicPr>
        <p:blipFill rotWithShape="1">
          <a:blip r:embed="rId3">
            <a:alphaModFix/>
          </a:blip>
          <a:srcRect/>
          <a:stretch/>
        </p:blipFill>
        <p:spPr>
          <a:xfrm>
            <a:off x="256405" y="3971208"/>
            <a:ext cx="487680" cy="934719"/>
          </a:xfrm>
          <a:prstGeom prst="rect">
            <a:avLst/>
          </a:prstGeom>
          <a:noFill/>
          <a:ln>
            <a:noFill/>
          </a:ln>
        </p:spPr>
      </p:pic>
      <p:sp>
        <p:nvSpPr>
          <p:cNvPr id="1146" name="Shape 1146"/>
          <p:cNvSpPr txBox="1">
            <a:spLocks noGrp="1"/>
          </p:cNvSpPr>
          <p:nvPr>
            <p:ph type="body" idx="4294967295"/>
          </p:nvPr>
        </p:nvSpPr>
        <p:spPr>
          <a:xfrm>
            <a:off x="114300" y="624362"/>
            <a:ext cx="8796338" cy="288565"/>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r>
              <a:rPr lang="en" sz="1800" b="0" i="0" u="none" strike="noStrike" cap="none">
                <a:solidFill>
                  <a:schemeClr val="dk1"/>
                </a:solidFill>
                <a:latin typeface="Arial"/>
                <a:ea typeface="Arial"/>
                <a:cs typeface="Arial"/>
                <a:sym typeface="Arial"/>
              </a:rPr>
              <a:t>Enhancing Speed &amp; Consistency of Infrastructure Provisioning</a:t>
            </a:r>
          </a:p>
        </p:txBody>
      </p:sp>
      <p:sp>
        <p:nvSpPr>
          <p:cNvPr id="1147" name="Shape 1147"/>
          <p:cNvSpPr/>
          <p:nvPr/>
        </p:nvSpPr>
        <p:spPr>
          <a:xfrm>
            <a:off x="2746826" y="1104524"/>
            <a:ext cx="6092373" cy="3208953"/>
          </a:xfrm>
          <a:prstGeom prst="rect">
            <a:avLst/>
          </a:prstGeom>
          <a:solidFill>
            <a:schemeClr val="accent1"/>
          </a:solidFill>
          <a:ln w="9525" cap="flat" cmpd="sng">
            <a:solidFill>
              <a:srgbClr val="008673"/>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48" name="Shape 1148"/>
          <p:cNvSpPr/>
          <p:nvPr/>
        </p:nvSpPr>
        <p:spPr>
          <a:xfrm>
            <a:off x="2872641" y="1287720"/>
            <a:ext cx="4137758" cy="2677629"/>
          </a:xfrm>
          <a:prstGeom prst="rect">
            <a:avLst/>
          </a:prstGeom>
          <a:solidFill>
            <a:srgbClr val="FFFFF8"/>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49" name="Shape 1149"/>
          <p:cNvSpPr/>
          <p:nvPr/>
        </p:nvSpPr>
        <p:spPr>
          <a:xfrm>
            <a:off x="7195900" y="1298350"/>
            <a:ext cx="1414698" cy="2677631"/>
          </a:xfrm>
          <a:prstGeom prst="rect">
            <a:avLst/>
          </a:prstGeom>
          <a:solidFill>
            <a:srgbClr val="FFFFF8"/>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50" name="Shape 1150"/>
          <p:cNvSpPr/>
          <p:nvPr/>
        </p:nvSpPr>
        <p:spPr>
          <a:xfrm>
            <a:off x="2971800" y="1526950"/>
            <a:ext cx="1908627" cy="914400"/>
          </a:xfrm>
          <a:prstGeom prst="rect">
            <a:avLst/>
          </a:prstGeom>
          <a:solidFill>
            <a:srgbClr val="868686"/>
          </a:solidFill>
          <a:ln w="9525" cap="flat" cmpd="sng">
            <a:solidFill>
              <a:schemeClr val="dk1"/>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SzPct val="25000"/>
              <a:buNone/>
            </a:pPr>
            <a:r>
              <a:rPr lang="en" sz="1800">
                <a:solidFill>
                  <a:schemeClr val="lt1"/>
                </a:solidFill>
                <a:latin typeface="Arial"/>
                <a:ea typeface="Arial"/>
                <a:cs typeface="Arial"/>
                <a:sym typeface="Arial"/>
              </a:rPr>
              <a:t>Production</a:t>
            </a:r>
          </a:p>
          <a:p>
            <a:pPr marL="0" marR="0" lvl="0" indent="0" algn="ctr" rtl="0">
              <a:spcBef>
                <a:spcPts val="0"/>
              </a:spcBef>
              <a:buSzPct val="25000"/>
              <a:buNone/>
            </a:pPr>
            <a:r>
              <a:rPr lang="en" sz="1800">
                <a:solidFill>
                  <a:schemeClr val="lt1"/>
                </a:solidFill>
                <a:latin typeface="Arial"/>
                <a:ea typeface="Arial"/>
                <a:cs typeface="Arial"/>
                <a:sym typeface="Arial"/>
              </a:rPr>
              <a:t>(space)</a:t>
            </a:r>
          </a:p>
        </p:txBody>
      </p:sp>
      <p:sp>
        <p:nvSpPr>
          <p:cNvPr id="1151" name="Shape 1151"/>
          <p:cNvSpPr/>
          <p:nvPr/>
        </p:nvSpPr>
        <p:spPr>
          <a:xfrm>
            <a:off x="4953000" y="1504350"/>
            <a:ext cx="1904999" cy="914400"/>
          </a:xfrm>
          <a:prstGeom prst="rect">
            <a:avLst/>
          </a:prstGeom>
          <a:solidFill>
            <a:srgbClr val="868686"/>
          </a:solidFill>
          <a:ln w="9525" cap="flat" cmpd="sng">
            <a:solidFill>
              <a:schemeClr val="dk1"/>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SzPct val="25000"/>
              <a:buNone/>
            </a:pPr>
            <a:r>
              <a:rPr lang="en" sz="1800">
                <a:solidFill>
                  <a:schemeClr val="lt1"/>
                </a:solidFill>
                <a:latin typeface="Arial"/>
                <a:ea typeface="Arial"/>
                <a:cs typeface="Arial"/>
                <a:sym typeface="Arial"/>
              </a:rPr>
              <a:t>Q/A</a:t>
            </a:r>
          </a:p>
          <a:p>
            <a:pPr marL="0" marR="0" lvl="0" indent="0" algn="ctr" rtl="0">
              <a:spcBef>
                <a:spcPts val="0"/>
              </a:spcBef>
              <a:buSzPct val="25000"/>
              <a:buNone/>
            </a:pPr>
            <a:r>
              <a:rPr lang="en" sz="1800">
                <a:solidFill>
                  <a:schemeClr val="lt1"/>
                </a:solidFill>
                <a:latin typeface="Arial"/>
                <a:ea typeface="Arial"/>
                <a:cs typeface="Arial"/>
                <a:sym typeface="Arial"/>
              </a:rPr>
              <a:t>(space)</a:t>
            </a:r>
          </a:p>
        </p:txBody>
      </p:sp>
      <p:sp>
        <p:nvSpPr>
          <p:cNvPr id="1152" name="Shape 1152"/>
          <p:cNvSpPr/>
          <p:nvPr/>
        </p:nvSpPr>
        <p:spPr>
          <a:xfrm>
            <a:off x="2971800" y="2593750"/>
            <a:ext cx="914400" cy="914400"/>
          </a:xfrm>
          <a:prstGeom prst="rect">
            <a:avLst/>
          </a:prstGeom>
          <a:solidFill>
            <a:srgbClr val="868686">
              <a:alpha val="80000"/>
            </a:srgbClr>
          </a:solidFill>
          <a:ln w="9525" cap="flat" cmpd="sng">
            <a:solidFill>
              <a:schemeClr val="dk1"/>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SzPct val="25000"/>
              <a:buNone/>
            </a:pPr>
            <a:r>
              <a:rPr lang="en" sz="1600">
                <a:solidFill>
                  <a:schemeClr val="lt1"/>
                </a:solidFill>
                <a:latin typeface="Arial"/>
                <a:ea typeface="Arial"/>
                <a:cs typeface="Arial"/>
                <a:sym typeface="Arial"/>
              </a:rPr>
              <a:t>Dev 2</a:t>
            </a:r>
          </a:p>
          <a:p>
            <a:pPr marL="0" marR="0" lvl="0" indent="0" algn="ctr" rtl="0">
              <a:spcBef>
                <a:spcPts val="0"/>
              </a:spcBef>
              <a:buSzPct val="25000"/>
              <a:buNone/>
            </a:pPr>
            <a:r>
              <a:rPr lang="en" sz="1600">
                <a:solidFill>
                  <a:schemeClr val="lt1"/>
                </a:solidFill>
                <a:latin typeface="Arial"/>
                <a:ea typeface="Arial"/>
                <a:cs typeface="Arial"/>
                <a:sym typeface="Arial"/>
              </a:rPr>
              <a:t>(space)</a:t>
            </a:r>
          </a:p>
        </p:txBody>
      </p:sp>
      <p:sp>
        <p:nvSpPr>
          <p:cNvPr id="1153" name="Shape 1153"/>
          <p:cNvSpPr/>
          <p:nvPr/>
        </p:nvSpPr>
        <p:spPr>
          <a:xfrm>
            <a:off x="3962400" y="2593750"/>
            <a:ext cx="914400" cy="914400"/>
          </a:xfrm>
          <a:prstGeom prst="rect">
            <a:avLst/>
          </a:prstGeom>
          <a:solidFill>
            <a:srgbClr val="868686">
              <a:alpha val="80000"/>
            </a:srgbClr>
          </a:solidFill>
          <a:ln w="9525" cap="flat" cmpd="sng">
            <a:solidFill>
              <a:schemeClr val="dk1"/>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SzPct val="25000"/>
              <a:buNone/>
            </a:pPr>
            <a:r>
              <a:rPr lang="en" sz="1600">
                <a:solidFill>
                  <a:schemeClr val="lt1"/>
                </a:solidFill>
                <a:latin typeface="Arial"/>
                <a:ea typeface="Arial"/>
                <a:cs typeface="Arial"/>
                <a:sym typeface="Arial"/>
              </a:rPr>
              <a:t>Dev 1</a:t>
            </a:r>
          </a:p>
          <a:p>
            <a:pPr marL="0" marR="0" lvl="0" indent="0" algn="ctr" rtl="0">
              <a:spcBef>
                <a:spcPts val="0"/>
              </a:spcBef>
              <a:buSzPct val="25000"/>
              <a:buNone/>
            </a:pPr>
            <a:r>
              <a:rPr lang="en" sz="1600">
                <a:solidFill>
                  <a:schemeClr val="lt1"/>
                </a:solidFill>
                <a:latin typeface="Arial"/>
                <a:ea typeface="Arial"/>
                <a:cs typeface="Arial"/>
                <a:sym typeface="Arial"/>
              </a:rPr>
              <a:t>(space)</a:t>
            </a:r>
          </a:p>
        </p:txBody>
      </p:sp>
      <p:sp>
        <p:nvSpPr>
          <p:cNvPr id="1154" name="Shape 1154"/>
          <p:cNvSpPr txBox="1"/>
          <p:nvPr/>
        </p:nvSpPr>
        <p:spPr>
          <a:xfrm>
            <a:off x="4495800" y="3554592"/>
            <a:ext cx="1697901"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a:solidFill>
                  <a:schemeClr val="dk1"/>
                </a:solidFill>
                <a:latin typeface="Arial"/>
                <a:ea typeface="Arial"/>
                <a:cs typeface="Arial"/>
                <a:sym typeface="Arial"/>
              </a:rPr>
              <a:t>Organization A</a:t>
            </a:r>
          </a:p>
        </p:txBody>
      </p:sp>
      <p:sp>
        <p:nvSpPr>
          <p:cNvPr id="1155" name="Shape 1155"/>
          <p:cNvSpPr txBox="1"/>
          <p:nvPr/>
        </p:nvSpPr>
        <p:spPr>
          <a:xfrm rot="-5400000">
            <a:off x="7539233" y="2414308"/>
            <a:ext cx="1711564"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a:solidFill>
                  <a:schemeClr val="dk1"/>
                </a:solidFill>
                <a:latin typeface="Arial"/>
                <a:ea typeface="Arial"/>
                <a:cs typeface="Arial"/>
                <a:sym typeface="Arial"/>
              </a:rPr>
              <a:t>Organization B</a:t>
            </a:r>
          </a:p>
        </p:txBody>
      </p:sp>
      <p:sp>
        <p:nvSpPr>
          <p:cNvPr id="1156" name="Shape 1156"/>
          <p:cNvSpPr txBox="1">
            <a:spLocks noGrp="1"/>
          </p:cNvSpPr>
          <p:nvPr>
            <p:ph type="title"/>
          </p:nvPr>
        </p:nvSpPr>
        <p:spPr>
          <a:xfrm>
            <a:off x="113721" y="149918"/>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rgbClr val="008774"/>
              </a:buClr>
              <a:buSzPct val="25000"/>
              <a:buFont typeface="Arial"/>
              <a:buNone/>
            </a:pPr>
            <a:r>
              <a:rPr lang="en" sz="2800" b="1" i="0" u="none" strike="noStrike" cap="none">
                <a:solidFill>
                  <a:srgbClr val="008774"/>
                </a:solidFill>
                <a:latin typeface="Arial"/>
                <a:ea typeface="Arial"/>
                <a:cs typeface="Arial"/>
                <a:sym typeface="Arial"/>
              </a:rPr>
              <a:t>Self-Service Provisioning + RBAC</a:t>
            </a:r>
          </a:p>
        </p:txBody>
      </p:sp>
      <p:sp>
        <p:nvSpPr>
          <p:cNvPr id="1157" name="Shape 1157"/>
          <p:cNvSpPr/>
          <p:nvPr/>
        </p:nvSpPr>
        <p:spPr>
          <a:xfrm>
            <a:off x="2255519" y="2521843"/>
            <a:ext cx="182879" cy="182879"/>
          </a:xfrm>
          <a:prstGeom prst="ellipse">
            <a:avLst/>
          </a:prstGeom>
          <a:solidFill>
            <a:schemeClr val="dk1"/>
          </a:solidFill>
          <a:ln w="9525" cap="flat" cmpd="sng">
            <a:solidFill>
              <a:schemeClr val="dk1"/>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cxnSp>
        <p:nvCxnSpPr>
          <p:cNvPr id="1158" name="Shape 1158"/>
          <p:cNvCxnSpPr>
            <a:stCxn id="1147" idx="1"/>
            <a:endCxn id="1157" idx="6"/>
          </p:cNvCxnSpPr>
          <p:nvPr/>
        </p:nvCxnSpPr>
        <p:spPr>
          <a:xfrm rot="10800000">
            <a:off x="2438426" y="2613300"/>
            <a:ext cx="308400" cy="95700"/>
          </a:xfrm>
          <a:prstGeom prst="straightConnector1">
            <a:avLst/>
          </a:prstGeom>
          <a:noFill/>
          <a:ln w="25400" cap="flat" cmpd="sng">
            <a:solidFill>
              <a:schemeClr val="dk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159" name="Shape 1159"/>
          <p:cNvCxnSpPr>
            <a:stCxn id="1157" idx="1"/>
          </p:cNvCxnSpPr>
          <p:nvPr/>
        </p:nvCxnSpPr>
        <p:spPr>
          <a:xfrm rot="10800000">
            <a:off x="914302" y="1637826"/>
            <a:ext cx="1368000" cy="910800"/>
          </a:xfrm>
          <a:prstGeom prst="straightConnector1">
            <a:avLst/>
          </a:prstGeom>
          <a:noFill/>
          <a:ln w="25400" cap="flat" cmpd="sng">
            <a:solidFill>
              <a:schemeClr val="dk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160" name="Shape 1160"/>
          <p:cNvCxnSpPr>
            <a:stCxn id="1157" idx="2"/>
          </p:cNvCxnSpPr>
          <p:nvPr/>
        </p:nvCxnSpPr>
        <p:spPr>
          <a:xfrm flipH="1">
            <a:off x="914519" y="2613283"/>
            <a:ext cx="1341000" cy="396300"/>
          </a:xfrm>
          <a:prstGeom prst="straightConnector1">
            <a:avLst/>
          </a:prstGeom>
          <a:noFill/>
          <a:ln w="25400" cap="flat" cmpd="sng">
            <a:solidFill>
              <a:schemeClr val="dk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161" name="Shape 1161"/>
          <p:cNvCxnSpPr>
            <a:stCxn id="1157" idx="3"/>
          </p:cNvCxnSpPr>
          <p:nvPr/>
        </p:nvCxnSpPr>
        <p:spPr>
          <a:xfrm flipH="1">
            <a:off x="990502" y="2677941"/>
            <a:ext cx="1291800" cy="1703099"/>
          </a:xfrm>
          <a:prstGeom prst="straightConnector1">
            <a:avLst/>
          </a:prstGeom>
          <a:noFill/>
          <a:ln w="25400" cap="flat" cmpd="sng">
            <a:solidFill>
              <a:schemeClr val="dk1"/>
            </a:solidFill>
            <a:prstDash val="solid"/>
            <a:round/>
            <a:headEnd type="none" w="med" len="med"/>
            <a:tailEnd type="none" w="med" len="med"/>
          </a:ln>
          <a:effectLst>
            <a:outerShdw blurRad="39999" dist="20000" dir="5400000" rotWithShape="0">
              <a:srgbClr val="000000">
                <a:alpha val="37647"/>
              </a:srgbClr>
            </a:outerShdw>
          </a:effectLst>
        </p:spPr>
      </p:cxnSp>
      <p:sp>
        <p:nvSpPr>
          <p:cNvPr id="1162" name="Shape 1162"/>
          <p:cNvSpPr txBox="1"/>
          <p:nvPr/>
        </p:nvSpPr>
        <p:spPr>
          <a:xfrm rot="2100000">
            <a:off x="692977" y="1873460"/>
            <a:ext cx="2056973" cy="24622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000">
                <a:solidFill>
                  <a:schemeClr val="dk1"/>
                </a:solidFill>
                <a:latin typeface="Arial"/>
                <a:ea typeface="Arial"/>
                <a:cs typeface="Arial"/>
                <a:sym typeface="Arial"/>
              </a:rPr>
              <a:t>CLI </a:t>
            </a:r>
            <a:r>
              <a:rPr lang="en" sz="800">
                <a:solidFill>
                  <a:schemeClr val="dk1"/>
                </a:solidFill>
                <a:latin typeface="Arial"/>
                <a:ea typeface="Arial"/>
                <a:cs typeface="Arial"/>
                <a:sym typeface="Arial"/>
              </a:rPr>
              <a:t>(cf push, cf bind, cf start, cf scale…)</a:t>
            </a:r>
          </a:p>
        </p:txBody>
      </p:sp>
      <p:cxnSp>
        <p:nvCxnSpPr>
          <p:cNvPr id="1163" name="Shape 1163"/>
          <p:cNvCxnSpPr>
            <a:endCxn id="1153" idx="2"/>
          </p:cNvCxnSpPr>
          <p:nvPr/>
        </p:nvCxnSpPr>
        <p:spPr>
          <a:xfrm rot="10800000" flipH="1">
            <a:off x="990600" y="3508150"/>
            <a:ext cx="3429000" cy="873000"/>
          </a:xfrm>
          <a:prstGeom prst="straightConnector1">
            <a:avLst/>
          </a:prstGeom>
          <a:noFill/>
          <a:ln w="25400" cap="flat" cmpd="sng">
            <a:solidFill>
              <a:srgbClr val="FF0000"/>
            </a:solidFill>
            <a:prstDash val="solid"/>
            <a:round/>
            <a:headEnd type="none" w="med" len="med"/>
            <a:tailEnd type="none" w="med" len="med"/>
          </a:ln>
          <a:effectLst>
            <a:outerShdw blurRad="39999" dist="20000" dir="5400000" rotWithShape="0">
              <a:srgbClr val="000000">
                <a:alpha val="37647"/>
              </a:srgbClr>
            </a:outerShdw>
          </a:effectLst>
        </p:spPr>
      </p:cxnSp>
      <p:sp>
        <p:nvSpPr>
          <p:cNvPr id="1164" name="Shape 1164"/>
          <p:cNvSpPr txBox="1"/>
          <p:nvPr/>
        </p:nvSpPr>
        <p:spPr>
          <a:xfrm>
            <a:off x="396309" y="1954391"/>
            <a:ext cx="518090"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a:solidFill>
                  <a:schemeClr val="dk1"/>
                </a:solidFill>
                <a:latin typeface="Arial"/>
                <a:ea typeface="Arial"/>
                <a:cs typeface="Arial"/>
                <a:sym typeface="Arial"/>
              </a:rPr>
              <a:t>QA</a:t>
            </a:r>
          </a:p>
        </p:txBody>
      </p:sp>
      <p:sp>
        <p:nvSpPr>
          <p:cNvPr id="1165" name="Shape 1165"/>
          <p:cNvSpPr txBox="1"/>
          <p:nvPr/>
        </p:nvSpPr>
        <p:spPr>
          <a:xfrm>
            <a:off x="234813" y="3438337"/>
            <a:ext cx="608008"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a:solidFill>
                  <a:schemeClr val="dk1"/>
                </a:solidFill>
                <a:latin typeface="Arial"/>
                <a:ea typeface="Arial"/>
                <a:cs typeface="Arial"/>
                <a:sym typeface="Arial"/>
              </a:rPr>
              <a:t>Ops</a:t>
            </a:r>
          </a:p>
        </p:txBody>
      </p:sp>
      <p:sp>
        <p:nvSpPr>
          <p:cNvPr id="1166" name="Shape 1166"/>
          <p:cNvSpPr txBox="1"/>
          <p:nvPr/>
        </p:nvSpPr>
        <p:spPr>
          <a:xfrm>
            <a:off x="226080" y="4796491"/>
            <a:ext cx="60785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a:solidFill>
                  <a:schemeClr val="dk1"/>
                </a:solidFill>
                <a:latin typeface="Arial"/>
                <a:ea typeface="Arial"/>
                <a:cs typeface="Arial"/>
                <a:sym typeface="Arial"/>
              </a:rPr>
              <a:t>Dev</a:t>
            </a:r>
          </a:p>
        </p:txBody>
      </p:sp>
      <p:cxnSp>
        <p:nvCxnSpPr>
          <p:cNvPr id="1167" name="Shape 1167"/>
          <p:cNvCxnSpPr>
            <a:endCxn id="1151" idx="0"/>
          </p:cNvCxnSpPr>
          <p:nvPr/>
        </p:nvCxnSpPr>
        <p:spPr>
          <a:xfrm>
            <a:off x="990599" y="1028250"/>
            <a:ext cx="4914900" cy="476100"/>
          </a:xfrm>
          <a:prstGeom prst="bentConnector2">
            <a:avLst/>
          </a:prstGeom>
          <a:noFill/>
          <a:ln w="25400" cap="flat" cmpd="sng">
            <a:solidFill>
              <a:schemeClr val="accent1"/>
            </a:solidFill>
            <a:prstDash val="solid"/>
            <a:round/>
            <a:headEnd type="none" w="med" len="med"/>
            <a:tailEnd type="stealth" w="lg" len="lg"/>
          </a:ln>
          <a:effectLst>
            <a:outerShdw blurRad="39999" dist="20000" dir="5400000" rotWithShape="0">
              <a:srgbClr val="000000">
                <a:alpha val="37647"/>
              </a:srgbClr>
            </a:outerShdw>
          </a:effectLst>
        </p:spPr>
      </p:cxnSp>
      <p:cxnSp>
        <p:nvCxnSpPr>
          <p:cNvPr id="1168" name="Shape 1168"/>
          <p:cNvCxnSpPr>
            <a:endCxn id="1152" idx="2"/>
          </p:cNvCxnSpPr>
          <p:nvPr/>
        </p:nvCxnSpPr>
        <p:spPr>
          <a:xfrm rot="10800000" flipH="1">
            <a:off x="990600" y="3508150"/>
            <a:ext cx="2438400" cy="1254000"/>
          </a:xfrm>
          <a:prstGeom prst="bentConnector2">
            <a:avLst/>
          </a:prstGeom>
          <a:noFill/>
          <a:ln w="25400" cap="flat" cmpd="sng">
            <a:solidFill>
              <a:schemeClr val="accent1"/>
            </a:solidFill>
            <a:prstDash val="solid"/>
            <a:round/>
            <a:headEnd type="none" w="med" len="med"/>
            <a:tailEnd type="stealth" w="lg" len="lg"/>
          </a:ln>
          <a:effectLst>
            <a:outerShdw blurRad="39999" dist="20000" dir="5400000" rotWithShape="0">
              <a:srgbClr val="000000">
                <a:alpha val="37647"/>
              </a:srgbClr>
            </a:outerShdw>
          </a:effectLst>
        </p:spPr>
      </p:cxnSp>
      <p:sp>
        <p:nvSpPr>
          <p:cNvPr id="1169" name="Shape 1169"/>
          <p:cNvSpPr/>
          <p:nvPr/>
        </p:nvSpPr>
        <p:spPr>
          <a:xfrm>
            <a:off x="3124200" y="3375283"/>
            <a:ext cx="91439" cy="91439"/>
          </a:xfrm>
          <a:prstGeom prst="rect">
            <a:avLst/>
          </a:prstGeom>
          <a:solidFill>
            <a:srgbClr val="FFFF00"/>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70" name="Shape 1170"/>
          <p:cNvSpPr/>
          <p:nvPr/>
        </p:nvSpPr>
        <p:spPr>
          <a:xfrm>
            <a:off x="3261359" y="3375283"/>
            <a:ext cx="91439" cy="91439"/>
          </a:xfrm>
          <a:prstGeom prst="rect">
            <a:avLst/>
          </a:prstGeom>
          <a:solidFill>
            <a:srgbClr val="FFFF00"/>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71" name="Shape 1171"/>
          <p:cNvSpPr/>
          <p:nvPr/>
        </p:nvSpPr>
        <p:spPr>
          <a:xfrm>
            <a:off x="3429000" y="3375283"/>
            <a:ext cx="91439" cy="91439"/>
          </a:xfrm>
          <a:prstGeom prst="rect">
            <a:avLst/>
          </a:prstGeom>
          <a:solidFill>
            <a:srgbClr val="FFFF00"/>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72" name="Shape 1172"/>
          <p:cNvSpPr/>
          <p:nvPr/>
        </p:nvSpPr>
        <p:spPr>
          <a:xfrm>
            <a:off x="3566160" y="3375283"/>
            <a:ext cx="91439" cy="91439"/>
          </a:xfrm>
          <a:prstGeom prst="rect">
            <a:avLst/>
          </a:prstGeom>
          <a:solidFill>
            <a:srgbClr val="FFFF00"/>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73" name="Shape 1173"/>
          <p:cNvSpPr/>
          <p:nvPr/>
        </p:nvSpPr>
        <p:spPr>
          <a:xfrm>
            <a:off x="3048000" y="2308483"/>
            <a:ext cx="91439" cy="91439"/>
          </a:xfrm>
          <a:prstGeom prst="rect">
            <a:avLst/>
          </a:prstGeom>
          <a:solidFill>
            <a:srgbClr val="FFFF00"/>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74" name="Shape 1174"/>
          <p:cNvSpPr/>
          <p:nvPr/>
        </p:nvSpPr>
        <p:spPr>
          <a:xfrm>
            <a:off x="3200400" y="2308483"/>
            <a:ext cx="91439" cy="91439"/>
          </a:xfrm>
          <a:prstGeom prst="rect">
            <a:avLst/>
          </a:prstGeom>
          <a:solidFill>
            <a:srgbClr val="FFFF00"/>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75" name="Shape 1175"/>
          <p:cNvSpPr/>
          <p:nvPr/>
        </p:nvSpPr>
        <p:spPr>
          <a:xfrm>
            <a:off x="3352800" y="2308483"/>
            <a:ext cx="91439" cy="91439"/>
          </a:xfrm>
          <a:prstGeom prst="rect">
            <a:avLst/>
          </a:prstGeom>
          <a:solidFill>
            <a:srgbClr val="FFFF00"/>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76" name="Shape 1176"/>
          <p:cNvSpPr/>
          <p:nvPr/>
        </p:nvSpPr>
        <p:spPr>
          <a:xfrm>
            <a:off x="3489960" y="2308483"/>
            <a:ext cx="91439" cy="91439"/>
          </a:xfrm>
          <a:prstGeom prst="rect">
            <a:avLst/>
          </a:prstGeom>
          <a:solidFill>
            <a:srgbClr val="FFFF00"/>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77" name="Shape 1177"/>
          <p:cNvSpPr/>
          <p:nvPr/>
        </p:nvSpPr>
        <p:spPr>
          <a:xfrm>
            <a:off x="3657600" y="2308483"/>
            <a:ext cx="91439" cy="91439"/>
          </a:xfrm>
          <a:prstGeom prst="rect">
            <a:avLst/>
          </a:prstGeom>
          <a:solidFill>
            <a:srgbClr val="FFFF00"/>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78" name="Shape 1178"/>
          <p:cNvSpPr/>
          <p:nvPr/>
        </p:nvSpPr>
        <p:spPr>
          <a:xfrm>
            <a:off x="3794760" y="2308483"/>
            <a:ext cx="91439" cy="91439"/>
          </a:xfrm>
          <a:prstGeom prst="rect">
            <a:avLst/>
          </a:prstGeom>
          <a:solidFill>
            <a:srgbClr val="FFFF00"/>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79" name="Shape 1179"/>
          <p:cNvSpPr/>
          <p:nvPr/>
        </p:nvSpPr>
        <p:spPr>
          <a:xfrm>
            <a:off x="3962400" y="2308483"/>
            <a:ext cx="91439" cy="91439"/>
          </a:xfrm>
          <a:prstGeom prst="rect">
            <a:avLst/>
          </a:prstGeom>
          <a:solidFill>
            <a:srgbClr val="FFFF00"/>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80" name="Shape 1180"/>
          <p:cNvSpPr/>
          <p:nvPr/>
        </p:nvSpPr>
        <p:spPr>
          <a:xfrm>
            <a:off x="4099560" y="2308483"/>
            <a:ext cx="91439" cy="91439"/>
          </a:xfrm>
          <a:prstGeom prst="rect">
            <a:avLst/>
          </a:prstGeom>
          <a:solidFill>
            <a:srgbClr val="FFFF00"/>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81" name="Shape 1181"/>
          <p:cNvSpPr/>
          <p:nvPr/>
        </p:nvSpPr>
        <p:spPr>
          <a:xfrm>
            <a:off x="5013960" y="2247524"/>
            <a:ext cx="91439" cy="91439"/>
          </a:xfrm>
          <a:prstGeom prst="rect">
            <a:avLst/>
          </a:prstGeom>
          <a:solidFill>
            <a:srgbClr val="FFFF00"/>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82" name="Shape 1182"/>
          <p:cNvSpPr/>
          <p:nvPr/>
        </p:nvSpPr>
        <p:spPr>
          <a:xfrm>
            <a:off x="5181600" y="2247524"/>
            <a:ext cx="91439" cy="91439"/>
          </a:xfrm>
          <a:prstGeom prst="rect">
            <a:avLst/>
          </a:prstGeom>
          <a:solidFill>
            <a:srgbClr val="FFFF00"/>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83" name="Shape 1183"/>
          <p:cNvSpPr/>
          <p:nvPr/>
        </p:nvSpPr>
        <p:spPr>
          <a:xfrm>
            <a:off x="5318760" y="2247524"/>
            <a:ext cx="91439" cy="91439"/>
          </a:xfrm>
          <a:prstGeom prst="rect">
            <a:avLst/>
          </a:prstGeom>
          <a:solidFill>
            <a:srgbClr val="FFFF00"/>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84" name="Shape 1184"/>
          <p:cNvSpPr txBox="1"/>
          <p:nvPr/>
        </p:nvSpPr>
        <p:spPr>
          <a:xfrm rot="-1200000">
            <a:off x="820754" y="2686032"/>
            <a:ext cx="530915" cy="24622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000">
                <a:solidFill>
                  <a:schemeClr val="dk1"/>
                </a:solidFill>
                <a:latin typeface="Arial"/>
                <a:ea typeface="Arial"/>
                <a:cs typeface="Arial"/>
                <a:sym typeface="Arial"/>
              </a:rPr>
              <a:t>REST</a:t>
            </a:r>
          </a:p>
        </p:txBody>
      </p:sp>
      <p:sp>
        <p:nvSpPr>
          <p:cNvPr id="1185" name="Shape 1185"/>
          <p:cNvSpPr txBox="1"/>
          <p:nvPr/>
        </p:nvSpPr>
        <p:spPr>
          <a:xfrm rot="-3300000">
            <a:off x="792195" y="3668424"/>
            <a:ext cx="1018728" cy="24622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000">
                <a:solidFill>
                  <a:schemeClr val="dk1"/>
                </a:solidFill>
                <a:latin typeface="Arial"/>
                <a:ea typeface="Arial"/>
                <a:cs typeface="Arial"/>
                <a:sym typeface="Arial"/>
              </a:rPr>
              <a:t>Apps Manager</a:t>
            </a:r>
          </a:p>
        </p:txBody>
      </p:sp>
      <p:pic>
        <p:nvPicPr>
          <p:cNvPr id="1186" name="Shape 1186" descr="PivotalCloudFoundry-Logo-Horizontal-OnLight.eps"/>
          <p:cNvPicPr preferRelativeResize="0"/>
          <p:nvPr/>
        </p:nvPicPr>
        <p:blipFill rotWithShape="1">
          <a:blip r:embed="rId4">
            <a:alphaModFix/>
          </a:blip>
          <a:srcRect/>
          <a:stretch/>
        </p:blipFill>
        <p:spPr>
          <a:xfrm>
            <a:off x="2667000" y="799724"/>
            <a:ext cx="1005840" cy="777239"/>
          </a:xfrm>
          <a:prstGeom prst="rect">
            <a:avLst/>
          </a:prstGeom>
          <a:noFill/>
          <a:ln>
            <a:noFill/>
          </a:ln>
        </p:spPr>
      </p:pic>
      <p:sp>
        <p:nvSpPr>
          <p:cNvPr id="1187" name="Shape 1187"/>
          <p:cNvSpPr/>
          <p:nvPr/>
        </p:nvSpPr>
        <p:spPr>
          <a:xfrm>
            <a:off x="7256928" y="1467804"/>
            <a:ext cx="981853" cy="1953431"/>
          </a:xfrm>
          <a:prstGeom prst="rect">
            <a:avLst/>
          </a:prstGeom>
          <a:solidFill>
            <a:srgbClr val="868686"/>
          </a:solidFill>
          <a:ln w="9525" cap="flat" cmpd="sng">
            <a:solidFill>
              <a:schemeClr val="dk1"/>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SzPct val="25000"/>
              <a:buNone/>
            </a:pPr>
            <a:r>
              <a:rPr lang="en" sz="1800">
                <a:solidFill>
                  <a:schemeClr val="lt1"/>
                </a:solidFill>
                <a:latin typeface="Arial"/>
                <a:ea typeface="Arial"/>
                <a:cs typeface="Arial"/>
                <a:sym typeface="Arial"/>
              </a:rPr>
              <a:t>Q/A</a:t>
            </a:r>
          </a:p>
          <a:p>
            <a:pPr marL="0" marR="0" lvl="0" indent="0" algn="ctr" rtl="0">
              <a:spcBef>
                <a:spcPts val="0"/>
              </a:spcBef>
              <a:buSzPct val="25000"/>
              <a:buNone/>
            </a:pPr>
            <a:r>
              <a:rPr lang="en" sz="1800">
                <a:solidFill>
                  <a:schemeClr val="lt1"/>
                </a:solidFill>
                <a:latin typeface="Arial"/>
                <a:ea typeface="Arial"/>
                <a:cs typeface="Arial"/>
                <a:sym typeface="Arial"/>
              </a:rPr>
              <a:t>(space)</a:t>
            </a:r>
          </a:p>
        </p:txBody>
      </p:sp>
      <p:cxnSp>
        <p:nvCxnSpPr>
          <p:cNvPr id="1188" name="Shape 1188"/>
          <p:cNvCxnSpPr>
            <a:stCxn id="1153" idx="2"/>
          </p:cNvCxnSpPr>
          <p:nvPr/>
        </p:nvCxnSpPr>
        <p:spPr>
          <a:xfrm flipH="1">
            <a:off x="3886200" y="3508150"/>
            <a:ext cx="533400" cy="1025400"/>
          </a:xfrm>
          <a:prstGeom prst="straightConnector1">
            <a:avLst/>
          </a:prstGeom>
          <a:noFill/>
          <a:ln w="25400" cap="flat" cmpd="sng">
            <a:solidFill>
              <a:srgbClr val="FF0000"/>
            </a:solidFill>
            <a:prstDash val="solid"/>
            <a:round/>
            <a:headEnd type="none" w="med" len="med"/>
            <a:tailEnd type="stealth" w="lg" len="lg"/>
          </a:ln>
          <a:effectLst>
            <a:outerShdw blurRad="39999" dist="20000" dir="5400000" rotWithShape="0">
              <a:srgbClr val="000000">
                <a:alpha val="37647"/>
              </a:srgbClr>
            </a:outerShdw>
          </a:effectLst>
        </p:spPr>
      </p:cxnSp>
      <p:grpSp>
        <p:nvGrpSpPr>
          <p:cNvPr id="1189" name="Shape 1189"/>
          <p:cNvGrpSpPr/>
          <p:nvPr/>
        </p:nvGrpSpPr>
        <p:grpSpPr>
          <a:xfrm>
            <a:off x="136138" y="947539"/>
            <a:ext cx="5124560" cy="3850612"/>
            <a:chOff x="178120" y="874826"/>
            <a:chExt cx="5124560" cy="3850612"/>
          </a:xfrm>
        </p:grpSpPr>
        <p:pic>
          <p:nvPicPr>
            <p:cNvPr id="1190" name="Shape 1190" descr="Screen Shot 2016-09-18 at 9.05.22 PM.png"/>
            <p:cNvPicPr preferRelativeResize="0"/>
            <p:nvPr/>
          </p:nvPicPr>
          <p:blipFill rotWithShape="1">
            <a:blip r:embed="rId5">
              <a:alphaModFix/>
            </a:blip>
            <a:srcRect/>
            <a:stretch/>
          </p:blipFill>
          <p:spPr>
            <a:xfrm>
              <a:off x="2108631" y="902738"/>
              <a:ext cx="3194049" cy="3822700"/>
            </a:xfrm>
            <a:prstGeom prst="rect">
              <a:avLst/>
            </a:prstGeom>
            <a:noFill/>
            <a:ln w="25400" cap="flat" cmpd="sng">
              <a:solidFill>
                <a:schemeClr val="accent1"/>
              </a:solidFill>
              <a:prstDash val="solid"/>
              <a:round/>
              <a:headEnd type="none" w="med" len="med"/>
              <a:tailEnd type="none" w="med" len="med"/>
            </a:ln>
            <a:effectLst>
              <a:outerShdw blurRad="50799" dist="38100" dir="2700000" algn="tl" rotWithShape="0">
                <a:srgbClr val="000000">
                  <a:alpha val="42745"/>
                </a:srgbClr>
              </a:outerShdw>
            </a:effectLst>
          </p:spPr>
        </p:pic>
        <p:sp>
          <p:nvSpPr>
            <p:cNvPr id="1191" name="Shape 1191"/>
            <p:cNvSpPr/>
            <p:nvPr/>
          </p:nvSpPr>
          <p:spPr>
            <a:xfrm rot="-2700000">
              <a:off x="736628" y="1433333"/>
              <a:ext cx="2696714" cy="2696714"/>
            </a:xfrm>
            <a:prstGeom prst="diagStripe">
              <a:avLst>
                <a:gd name="adj" fmla="val 20215"/>
              </a:avLst>
            </a:prstGeom>
            <a:solidFill>
              <a:schemeClr val="lt2">
                <a:alpha val="80000"/>
              </a:schemeClr>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grpSp>
      <p:grpSp>
        <p:nvGrpSpPr>
          <p:cNvPr id="1192" name="Shape 1192"/>
          <p:cNvGrpSpPr/>
          <p:nvPr/>
        </p:nvGrpSpPr>
        <p:grpSpPr>
          <a:xfrm>
            <a:off x="4791400" y="627576"/>
            <a:ext cx="5173505" cy="3998903"/>
            <a:chOff x="3397876" y="376414"/>
            <a:chExt cx="5173505" cy="3998903"/>
          </a:xfrm>
        </p:grpSpPr>
        <p:sp>
          <p:nvSpPr>
            <p:cNvPr id="1193" name="Shape 1193"/>
            <p:cNvSpPr/>
            <p:nvPr/>
          </p:nvSpPr>
          <p:spPr>
            <a:xfrm rot="8100000">
              <a:off x="5158104" y="962040"/>
              <a:ext cx="2827651" cy="2827651"/>
            </a:xfrm>
            <a:prstGeom prst="diagStripe">
              <a:avLst>
                <a:gd name="adj" fmla="val 66147"/>
              </a:avLst>
            </a:prstGeom>
            <a:solidFill>
              <a:schemeClr val="lt2">
                <a:alpha val="80000"/>
              </a:schemeClr>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1194" name="Shape 1194" descr="Screen Shot 2016-09-18 at 9.12.59 PM.png"/>
            <p:cNvPicPr preferRelativeResize="0"/>
            <p:nvPr/>
          </p:nvPicPr>
          <p:blipFill rotWithShape="1">
            <a:blip r:embed="rId6">
              <a:alphaModFix/>
            </a:blip>
            <a:srcRect/>
            <a:stretch/>
          </p:blipFill>
          <p:spPr>
            <a:xfrm>
              <a:off x="3397876" y="409378"/>
              <a:ext cx="3194049" cy="3905249"/>
            </a:xfrm>
            <a:prstGeom prst="rect">
              <a:avLst/>
            </a:prstGeom>
            <a:noFill/>
            <a:ln w="25400" cap="flat" cmpd="sng">
              <a:solidFill>
                <a:schemeClr val="accent1"/>
              </a:solidFill>
              <a:prstDash val="solid"/>
              <a:round/>
              <a:headEnd type="none" w="med" len="med"/>
              <a:tailEnd type="none" w="med" len="med"/>
            </a:ln>
            <a:effectLst>
              <a:outerShdw blurRad="50799" dist="38100" dir="2700000" algn="tl" rotWithShape="0">
                <a:srgbClr val="000000">
                  <a:alpha val="42745"/>
                </a:srgbClr>
              </a:outerShdw>
            </a:effectLst>
          </p:spPr>
        </p:pic>
      </p:grpSp>
    </p:spTree>
    <p:extLst>
      <p:ext uri="{BB962C8B-B14F-4D97-AF65-F5344CB8AC3E}">
        <p14:creationId xmlns:p14="http://schemas.microsoft.com/office/powerpoint/2010/main" val="34854521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9"/>
                                        </p:tgtEl>
                                        <p:attrNameLst>
                                          <p:attrName>style.visibility</p:attrName>
                                        </p:attrNameLst>
                                      </p:cBhvr>
                                      <p:to>
                                        <p:strVal val="visible"/>
                                      </p:to>
                                    </p:set>
                                    <p:animEffect transition="in" filter="fade">
                                      <p:cBhvr>
                                        <p:cTn id="7" dur="500"/>
                                        <p:tgtEl>
                                          <p:spTgt spid="11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92"/>
                                        </p:tgtEl>
                                        <p:attrNameLst>
                                          <p:attrName>style.visibility</p:attrName>
                                        </p:attrNameLst>
                                      </p:cBhvr>
                                      <p:to>
                                        <p:strVal val="visible"/>
                                      </p:to>
                                    </p:set>
                                    <p:animEffect transition="in" filter="fade">
                                      <p:cBhvr>
                                        <p:cTn id="12" dur="500"/>
                                        <p:tgtEl>
                                          <p:spTgt spid="1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03.png" descr="pcf-metrics-v1.0-dashboard.png"/>
          <p:cNvPicPr/>
          <p:nvPr/>
        </p:nvPicPr>
        <p:blipFill>
          <a:blip r:embed="rId3"/>
          <a:srcRect/>
          <a:stretch>
            <a:fillRect/>
          </a:stretch>
        </p:blipFill>
        <p:spPr>
          <a:xfrm>
            <a:off x="3581204" y="1051507"/>
            <a:ext cx="5107824" cy="3579000"/>
          </a:xfrm>
          <a:prstGeom prst="rect">
            <a:avLst/>
          </a:prstGeom>
          <a:ln/>
        </p:spPr>
      </p:pic>
      <p:sp>
        <p:nvSpPr>
          <p:cNvPr id="10" name="TextBox 9"/>
          <p:cNvSpPr txBox="1"/>
          <p:nvPr/>
        </p:nvSpPr>
        <p:spPr>
          <a:xfrm>
            <a:off x="526610" y="1308364"/>
            <a:ext cx="2856484" cy="3293209"/>
          </a:xfrm>
          <a:prstGeom prst="rect">
            <a:avLst/>
          </a:prstGeom>
          <a:noFill/>
        </p:spPr>
        <p:txBody>
          <a:bodyPr wrap="square" rtlCol="0">
            <a:spAutoFit/>
          </a:bodyPr>
          <a:lstStyle/>
          <a:p>
            <a:pPr marL="285750" indent="-285750">
              <a:buFont typeface="Arial"/>
              <a:buChar char="•"/>
            </a:pPr>
            <a:r>
              <a:rPr lang="en-US" sz="1600" dirty="0" smtClean="0">
                <a:solidFill>
                  <a:srgbClr val="000000"/>
                </a:solidFill>
                <a:latin typeface="Arial"/>
              </a:rPr>
              <a:t>Integrated, near real-time view of key app</a:t>
            </a:r>
            <a:r>
              <a:rPr lang="en-US" sz="1600" dirty="0">
                <a:solidFill>
                  <a:srgbClr val="000000"/>
                </a:solidFill>
                <a:latin typeface="Arial"/>
              </a:rPr>
              <a:t>, services &amp; </a:t>
            </a:r>
            <a:r>
              <a:rPr lang="en-US" sz="1600" dirty="0" smtClean="0">
                <a:solidFill>
                  <a:srgbClr val="000000"/>
                </a:solidFill>
                <a:latin typeface="Arial"/>
              </a:rPr>
              <a:t>platform metrics</a:t>
            </a:r>
            <a:endParaRPr lang="en-US" sz="1600" dirty="0">
              <a:solidFill>
                <a:srgbClr val="000000"/>
              </a:solidFill>
              <a:latin typeface="Arial"/>
            </a:endParaRPr>
          </a:p>
          <a:p>
            <a:pPr marL="285750" indent="-285750">
              <a:buFont typeface="Arial"/>
              <a:buChar char="•"/>
            </a:pPr>
            <a:endParaRPr lang="en-US" sz="1600" dirty="0" smtClean="0">
              <a:solidFill>
                <a:srgbClr val="000000"/>
              </a:solidFill>
              <a:latin typeface="Arial"/>
            </a:endParaRPr>
          </a:p>
          <a:p>
            <a:pPr marL="285750" indent="-285750">
              <a:buFont typeface="Arial"/>
              <a:buChar char="•"/>
            </a:pPr>
            <a:r>
              <a:rPr lang="en-US" sz="1600" dirty="0" err="1" smtClean="0">
                <a:solidFill>
                  <a:srgbClr val="000000"/>
                </a:solidFill>
                <a:latin typeface="Arial"/>
              </a:rPr>
              <a:t>Devs</a:t>
            </a:r>
            <a:r>
              <a:rPr lang="en-US" sz="1600" dirty="0" smtClean="0">
                <a:solidFill>
                  <a:srgbClr val="000000"/>
                </a:solidFill>
                <a:latin typeface="Arial"/>
              </a:rPr>
              <a:t> &amp; Ops have </a:t>
            </a:r>
            <a:r>
              <a:rPr lang="en-US" sz="1600" dirty="0">
                <a:solidFill>
                  <a:srgbClr val="000000"/>
                </a:solidFill>
                <a:latin typeface="Arial"/>
              </a:rPr>
              <a:t>s</a:t>
            </a:r>
            <a:r>
              <a:rPr lang="en-US" sz="1600" dirty="0" smtClean="0">
                <a:solidFill>
                  <a:srgbClr val="000000"/>
                </a:solidFill>
                <a:latin typeface="Arial"/>
              </a:rPr>
              <a:t>hared understanding of system health / availability</a:t>
            </a:r>
          </a:p>
          <a:p>
            <a:pPr marL="285750" indent="-285750">
              <a:buFont typeface="Arial"/>
              <a:buChar char="•"/>
            </a:pPr>
            <a:endParaRPr lang="en-US" sz="1600" dirty="0" smtClean="0">
              <a:solidFill>
                <a:srgbClr val="000000"/>
              </a:solidFill>
              <a:latin typeface="Arial"/>
            </a:endParaRPr>
          </a:p>
          <a:p>
            <a:pPr marL="285750" indent="-285750">
              <a:buFont typeface="Arial"/>
              <a:buChar char="•"/>
            </a:pPr>
            <a:r>
              <a:rPr lang="en-US" sz="1600" dirty="0" smtClean="0">
                <a:solidFill>
                  <a:srgbClr val="000000"/>
                </a:solidFill>
                <a:latin typeface="Arial"/>
              </a:rPr>
              <a:t>No</a:t>
            </a:r>
            <a:r>
              <a:rPr lang="en" sz="1600" dirty="0" smtClean="0">
                <a:solidFill>
                  <a:srgbClr val="000000"/>
                </a:solidFill>
                <a:latin typeface="Arial"/>
              </a:rPr>
              <a:t> embedded agent</a:t>
            </a:r>
            <a:endParaRPr lang="en-US" sz="1600" dirty="0" smtClean="0">
              <a:solidFill>
                <a:srgbClr val="000000"/>
              </a:solidFill>
              <a:latin typeface="Arial"/>
            </a:endParaRPr>
          </a:p>
          <a:p>
            <a:pPr marL="285750" indent="-285750">
              <a:buFont typeface="Arial"/>
              <a:buChar char="•"/>
            </a:pPr>
            <a:endParaRPr lang="en-US" sz="1600" dirty="0">
              <a:solidFill>
                <a:srgbClr val="000000"/>
              </a:solidFill>
              <a:latin typeface="Arial"/>
            </a:endParaRPr>
          </a:p>
          <a:p>
            <a:pPr marL="285750" indent="-285750">
              <a:buFont typeface="Arial"/>
              <a:buChar char="•"/>
            </a:pPr>
            <a:r>
              <a:rPr lang="en-US" sz="1600" dirty="0" smtClean="0">
                <a:solidFill>
                  <a:srgbClr val="000000"/>
                </a:solidFill>
                <a:latin typeface="Arial"/>
              </a:rPr>
              <a:t>Simply select an app to watch streaming data </a:t>
            </a:r>
            <a:endParaRPr lang="en" sz="1600" dirty="0">
              <a:solidFill>
                <a:srgbClr val="000000"/>
              </a:solidFill>
              <a:latin typeface="Arial"/>
            </a:endParaRPr>
          </a:p>
          <a:p>
            <a:pPr marL="285750" indent="-285750">
              <a:buFont typeface="Arial"/>
              <a:buChar char="•"/>
            </a:pPr>
            <a:endParaRPr lang="en-US" sz="1600" dirty="0" smtClean="0">
              <a:solidFill>
                <a:srgbClr val="000000"/>
              </a:solidFill>
              <a:latin typeface="Arial"/>
            </a:endParaRPr>
          </a:p>
        </p:txBody>
      </p:sp>
      <p:sp>
        <p:nvSpPr>
          <p:cNvPr id="5" name="Title 1"/>
          <p:cNvSpPr txBox="1">
            <a:spLocks/>
          </p:cNvSpPr>
          <p:nvPr/>
        </p:nvSpPr>
        <p:spPr>
          <a:xfrm>
            <a:off x="113722" y="273814"/>
            <a:ext cx="8796928" cy="47444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pPr algn="ctr"/>
            <a:r>
              <a:rPr lang="en-US" dirty="0" smtClean="0">
                <a:solidFill>
                  <a:srgbClr val="127B70"/>
                </a:solidFill>
                <a:ea typeface="+mn-ea"/>
                <a:cs typeface="+mn-cs"/>
              </a:rPr>
              <a:t>Fast</a:t>
            </a:r>
            <a:r>
              <a:rPr lang="en-US" dirty="0">
                <a:solidFill>
                  <a:srgbClr val="127B70"/>
                </a:solidFill>
                <a:ea typeface="+mn-ea"/>
                <a:cs typeface="+mn-cs"/>
              </a:rPr>
              <a:t>-feedback Monitoring </a:t>
            </a:r>
            <a:r>
              <a:rPr lang="en-US" dirty="0" smtClean="0">
                <a:solidFill>
                  <a:srgbClr val="127B70"/>
                </a:solidFill>
                <a:ea typeface="+mn-ea"/>
                <a:cs typeface="+mn-cs"/>
              </a:rPr>
              <a:t>Capabilities</a:t>
            </a:r>
            <a:endParaRPr lang="en-US" dirty="0">
              <a:solidFill>
                <a:srgbClr val="127B70"/>
              </a:solidFill>
              <a:ea typeface="+mn-ea"/>
              <a:cs typeface="+mn-cs"/>
            </a:endParaRPr>
          </a:p>
        </p:txBody>
      </p:sp>
      <p:sp>
        <p:nvSpPr>
          <p:cNvPr id="6" name="Slide Number Placeholder 2"/>
          <p:cNvSpPr txBox="1">
            <a:spLocks/>
          </p:cNvSpPr>
          <p:nvPr/>
        </p:nvSpPr>
        <p:spPr>
          <a:xfrm>
            <a:off x="48247" y="4881945"/>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rgbClr val="A6A6A6"/>
                </a:solidFill>
              </a:rPr>
              <a:pPr/>
              <a:t>17</a:t>
            </a:fld>
            <a:endParaRPr lang="en-US" sz="900" dirty="0">
              <a:solidFill>
                <a:srgbClr val="A6A6A6"/>
              </a:solidFill>
            </a:endParaRPr>
          </a:p>
        </p:txBody>
      </p:sp>
    </p:spTree>
    <p:extLst>
      <p:ext uri="{BB962C8B-B14F-4D97-AF65-F5344CB8AC3E}">
        <p14:creationId xmlns:p14="http://schemas.microsoft.com/office/powerpoint/2010/main" val="4106193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6711" y="325437"/>
            <a:ext cx="8561011" cy="460374"/>
          </a:xfrm>
        </p:spPr>
        <p:txBody>
          <a:bodyPr/>
          <a:lstStyle/>
          <a:p>
            <a:r>
              <a:rPr lang="en-US" sz="2800" dirty="0" smtClean="0">
                <a:solidFill>
                  <a:schemeClr val="accent1"/>
                </a:solidFill>
              </a:rPr>
              <a:t>Comprehensive Visibility &amp; Administration</a:t>
            </a:r>
            <a:endParaRPr lang="en-US" sz="2800" dirty="0">
              <a:solidFill>
                <a:schemeClr val="accent1"/>
              </a:solidFill>
            </a:endParaRPr>
          </a:p>
        </p:txBody>
      </p:sp>
      <p:sp>
        <p:nvSpPr>
          <p:cNvPr id="3" name="Slide Number Placeholder 2"/>
          <p:cNvSpPr>
            <a:spLocks noGrp="1"/>
          </p:cNvSpPr>
          <p:nvPr>
            <p:ph type="sldNum" sz="quarter" idx="4294967295"/>
          </p:nvPr>
        </p:nvSpPr>
        <p:spPr>
          <a:xfrm>
            <a:off x="-1" y="4860925"/>
            <a:ext cx="466085" cy="274638"/>
          </a:xfrm>
          <a:prstGeom prst="rect">
            <a:avLst/>
          </a:prstGeom>
        </p:spPr>
        <p:txBody>
          <a:bodyPr/>
          <a:lstStyle/>
          <a:p>
            <a:fld id="{ADA07C09-8A41-3B46-A636-3955072BBB4F}" type="slidenum">
              <a:rPr lang="en-US" sz="900" smtClean="0">
                <a:solidFill>
                  <a:srgbClr val="A6A6A6"/>
                </a:solidFill>
              </a:rPr>
              <a:pPr/>
              <a:t>18</a:t>
            </a:fld>
            <a:endParaRPr lang="en-US" sz="900" dirty="0">
              <a:solidFill>
                <a:srgbClr val="A6A6A6"/>
              </a:solidFill>
            </a:endParaRPr>
          </a:p>
        </p:txBody>
      </p:sp>
      <p:pic>
        <p:nvPicPr>
          <p:cNvPr id="7" name="Picture 6" descr="installation-dashboard.png"/>
          <p:cNvPicPr>
            <a:picLocks noChangeAspect="1"/>
          </p:cNvPicPr>
          <p:nvPr/>
        </p:nvPicPr>
        <p:blipFill rotWithShape="1">
          <a:blip r:embed="rId3">
            <a:extLst>
              <a:ext uri="{28A0092B-C50C-407E-A947-70E740481C1C}">
                <a14:useLocalDpi xmlns:a14="http://schemas.microsoft.com/office/drawing/2010/main" val="0"/>
              </a:ext>
            </a:extLst>
          </a:blip>
          <a:srcRect r="24817" b="10433"/>
          <a:stretch/>
        </p:blipFill>
        <p:spPr>
          <a:xfrm>
            <a:off x="296799" y="1549458"/>
            <a:ext cx="4007481" cy="2675709"/>
          </a:xfrm>
          <a:prstGeom prst="rect">
            <a:avLst/>
          </a:prstGeom>
          <a:effectLst>
            <a:outerShdw blurRad="50800" dist="38100" dir="5400000" algn="t" rotWithShape="0">
              <a:prstClr val="black">
                <a:alpha val="40000"/>
              </a:prstClr>
            </a:outerShdw>
          </a:effectLst>
        </p:spPr>
      </p:pic>
      <p:pic>
        <p:nvPicPr>
          <p:cNvPr id="8" name="Picture 7" descr="pivotal-overview.png"/>
          <p:cNvPicPr>
            <a:picLocks noChangeAspect="1"/>
          </p:cNvPicPr>
          <p:nvPr/>
        </p:nvPicPr>
        <p:blipFill rotWithShape="1">
          <a:blip r:embed="rId4">
            <a:extLst>
              <a:ext uri="{28A0092B-C50C-407E-A947-70E740481C1C}">
                <a14:useLocalDpi xmlns:a14="http://schemas.microsoft.com/office/drawing/2010/main" val="0"/>
              </a:ext>
            </a:extLst>
          </a:blip>
          <a:srcRect t="5203" b="3737"/>
          <a:stretch/>
        </p:blipFill>
        <p:spPr>
          <a:xfrm>
            <a:off x="4539315" y="1561108"/>
            <a:ext cx="4388408" cy="2664059"/>
          </a:xfrm>
          <a:prstGeom prst="rect">
            <a:avLst/>
          </a:prstGeom>
          <a:effectLst>
            <a:outerShdw blurRad="50800" dist="38100" dir="5400000" algn="t" rotWithShape="0">
              <a:prstClr val="black">
                <a:alpha val="40000"/>
              </a:prstClr>
            </a:outerShdw>
          </a:effectLst>
        </p:spPr>
      </p:pic>
      <p:sp>
        <p:nvSpPr>
          <p:cNvPr id="9" name="TextBox 8"/>
          <p:cNvSpPr txBox="1"/>
          <p:nvPr/>
        </p:nvSpPr>
        <p:spPr>
          <a:xfrm>
            <a:off x="549618" y="4278297"/>
            <a:ext cx="3648362" cy="400110"/>
          </a:xfrm>
          <a:prstGeom prst="rect">
            <a:avLst/>
          </a:prstGeom>
          <a:noFill/>
        </p:spPr>
        <p:txBody>
          <a:bodyPr wrap="square" rtlCol="0">
            <a:spAutoFit/>
          </a:bodyPr>
          <a:lstStyle/>
          <a:p>
            <a:pPr algn="ctr"/>
            <a:r>
              <a:rPr lang="en-US" sz="2000" dirty="0" smtClean="0"/>
              <a:t>Operations Manager</a:t>
            </a:r>
          </a:p>
        </p:txBody>
      </p:sp>
      <p:sp>
        <p:nvSpPr>
          <p:cNvPr id="10" name="TextBox 9"/>
          <p:cNvSpPr txBox="1"/>
          <p:nvPr/>
        </p:nvSpPr>
        <p:spPr>
          <a:xfrm>
            <a:off x="4996183" y="4278297"/>
            <a:ext cx="3648362" cy="400110"/>
          </a:xfrm>
          <a:prstGeom prst="rect">
            <a:avLst/>
          </a:prstGeom>
          <a:noFill/>
        </p:spPr>
        <p:txBody>
          <a:bodyPr wrap="square" rtlCol="0">
            <a:spAutoFit/>
          </a:bodyPr>
          <a:lstStyle/>
          <a:p>
            <a:pPr algn="ctr"/>
            <a:r>
              <a:rPr lang="en-US" sz="2000" dirty="0" smtClean="0"/>
              <a:t>Applications Manager</a:t>
            </a:r>
          </a:p>
        </p:txBody>
      </p:sp>
    </p:spTree>
    <p:extLst>
      <p:ext uri="{BB962C8B-B14F-4D97-AF65-F5344CB8AC3E}">
        <p14:creationId xmlns:p14="http://schemas.microsoft.com/office/powerpoint/2010/main" val="331194992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Blue / Green Deployments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19</a:t>
            </a:fld>
            <a:endParaRPr lang="en-US"/>
          </a:p>
        </p:txBody>
      </p:sp>
      <p:sp>
        <p:nvSpPr>
          <p:cNvPr id="17" name="Text Placeholder 16"/>
          <p:cNvSpPr>
            <a:spLocks noGrp="1"/>
          </p:cNvSpPr>
          <p:nvPr>
            <p:ph type="body" sz="quarter" idx="13"/>
          </p:nvPr>
        </p:nvSpPr>
        <p:spPr/>
        <p:txBody>
          <a:bodyPr/>
          <a:lstStyle/>
          <a:p>
            <a:endParaRPr lang="en-US"/>
          </a:p>
        </p:txBody>
      </p:sp>
      <p:sp>
        <p:nvSpPr>
          <p:cNvPr id="6" name="Shape 355"/>
          <p:cNvSpPr txBox="1">
            <a:spLocks/>
          </p:cNvSpPr>
          <p:nvPr/>
        </p:nvSpPr>
        <p:spPr>
          <a:xfrm>
            <a:off x="457200" y="1108074"/>
            <a:ext cx="8229600" cy="30828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0" indent="-381000">
              <a:spcBef>
                <a:spcPts val="0"/>
              </a:spcBef>
              <a:buSzPct val="100000"/>
              <a:buFont typeface="Source Sans Pro"/>
            </a:pPr>
            <a:endParaRPr lang="en-US" sz="2400" dirty="0">
              <a:ea typeface="Source Sans Pro"/>
              <a:cs typeface="Source Sans Pro"/>
              <a:sym typeface="Source Sans Pro"/>
            </a:endParaRPr>
          </a:p>
        </p:txBody>
      </p:sp>
      <p:sp>
        <p:nvSpPr>
          <p:cNvPr id="7" name="Shape 316"/>
          <p:cNvSpPr/>
          <p:nvPr/>
        </p:nvSpPr>
        <p:spPr>
          <a:xfrm>
            <a:off x="5659500" y="1463300"/>
            <a:ext cx="2684999" cy="942900"/>
          </a:xfrm>
          <a:prstGeom prst="roundRect">
            <a:avLst>
              <a:gd name="adj" fmla="val 16667"/>
            </a:avLst>
          </a:prstGeom>
          <a:noFill/>
          <a:ln w="7620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US" sz="1800" dirty="0">
                <a:solidFill>
                  <a:srgbClr val="0000FF"/>
                </a:solidFill>
                <a:latin typeface="Source Sans Pro"/>
                <a:ea typeface="Source Sans Pro"/>
                <a:cs typeface="Source Sans Pro"/>
                <a:sym typeface="Source Sans Pro"/>
              </a:rPr>
              <a:t>Blue Deployment</a:t>
            </a:r>
          </a:p>
        </p:txBody>
      </p:sp>
      <p:sp>
        <p:nvSpPr>
          <p:cNvPr id="8" name="Shape 317"/>
          <p:cNvSpPr/>
          <p:nvPr/>
        </p:nvSpPr>
        <p:spPr>
          <a:xfrm>
            <a:off x="5659500" y="2988100"/>
            <a:ext cx="2684999" cy="942900"/>
          </a:xfrm>
          <a:prstGeom prst="roundRect">
            <a:avLst>
              <a:gd name="adj" fmla="val 16667"/>
            </a:avLst>
          </a:prstGeom>
          <a:noFill/>
          <a:ln w="7620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800" dirty="0">
                <a:solidFill>
                  <a:srgbClr val="00FF00"/>
                </a:solidFill>
                <a:latin typeface="Source Sans Pro"/>
                <a:ea typeface="Source Sans Pro"/>
                <a:cs typeface="Source Sans Pro"/>
                <a:sym typeface="Source Sans Pro"/>
              </a:rPr>
              <a:t>Green Deployment</a:t>
            </a:r>
          </a:p>
        </p:txBody>
      </p:sp>
      <p:sp>
        <p:nvSpPr>
          <p:cNvPr id="9" name="Shape 318"/>
          <p:cNvSpPr/>
          <p:nvPr/>
        </p:nvSpPr>
        <p:spPr>
          <a:xfrm>
            <a:off x="751825" y="2163750"/>
            <a:ext cx="1360500" cy="816000"/>
          </a:xfrm>
          <a:prstGeom prst="roundRect">
            <a:avLst>
              <a:gd name="adj" fmla="val 16667"/>
            </a:avLst>
          </a:prstGeom>
          <a:noFill/>
          <a:ln w="76200" cap="flat" cmpd="sng">
            <a:solidFill>
              <a:schemeClr val="bg2">
                <a:lumMod val="50000"/>
              </a:schemeClr>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US" sz="1800">
                <a:solidFill>
                  <a:schemeClr val="accent3">
                    <a:lumMod val="50000"/>
                  </a:schemeClr>
                </a:solidFill>
                <a:latin typeface="Source Sans Pro"/>
                <a:ea typeface="Source Sans Pro"/>
                <a:cs typeface="Source Sans Pro"/>
                <a:sym typeface="Source Sans Pro"/>
              </a:rPr>
              <a:t>GoRouter</a:t>
            </a:r>
          </a:p>
        </p:txBody>
      </p:sp>
      <p:cxnSp>
        <p:nvCxnSpPr>
          <p:cNvPr id="10" name="Shape 319"/>
          <p:cNvCxnSpPr>
            <a:stCxn id="9" idx="3"/>
            <a:endCxn id="7" idx="1"/>
          </p:cNvCxnSpPr>
          <p:nvPr/>
        </p:nvCxnSpPr>
        <p:spPr>
          <a:xfrm rot="10800000" flipH="1">
            <a:off x="2112325" y="1934850"/>
            <a:ext cx="3547200" cy="636900"/>
          </a:xfrm>
          <a:prstGeom prst="bentConnector3">
            <a:avLst>
              <a:gd name="adj1" fmla="val 19849"/>
            </a:avLst>
          </a:prstGeom>
          <a:noFill/>
          <a:ln w="28575" cap="flat" cmpd="sng">
            <a:solidFill>
              <a:schemeClr val="tx1"/>
            </a:solidFill>
            <a:prstDash val="solid"/>
            <a:round/>
            <a:headEnd type="none" w="lg" len="lg"/>
            <a:tailEnd type="triangle" w="lg" len="lg"/>
          </a:ln>
        </p:spPr>
      </p:cxnSp>
      <p:cxnSp>
        <p:nvCxnSpPr>
          <p:cNvPr id="11" name="Shape 320"/>
          <p:cNvCxnSpPr>
            <a:stCxn id="9" idx="3"/>
            <a:endCxn id="8" idx="1"/>
          </p:cNvCxnSpPr>
          <p:nvPr/>
        </p:nvCxnSpPr>
        <p:spPr>
          <a:xfrm>
            <a:off x="2112325" y="2571750"/>
            <a:ext cx="3547200" cy="887699"/>
          </a:xfrm>
          <a:prstGeom prst="bentConnector3">
            <a:avLst>
              <a:gd name="adj1" fmla="val 19849"/>
            </a:avLst>
          </a:prstGeom>
          <a:noFill/>
          <a:ln w="28575" cap="flat" cmpd="sng">
            <a:solidFill>
              <a:schemeClr val="tx1"/>
            </a:solidFill>
            <a:prstDash val="solid"/>
            <a:round/>
            <a:headEnd type="none" w="lg" len="lg"/>
            <a:tailEnd type="triangle" w="lg" len="lg"/>
          </a:ln>
        </p:spPr>
      </p:cxnSp>
      <p:sp>
        <p:nvSpPr>
          <p:cNvPr id="12" name="Shape 321"/>
          <p:cNvSpPr txBox="1"/>
          <p:nvPr/>
        </p:nvSpPr>
        <p:spPr>
          <a:xfrm>
            <a:off x="3141900" y="1495100"/>
            <a:ext cx="2275200" cy="363600"/>
          </a:xfrm>
          <a:prstGeom prst="rect">
            <a:avLst/>
          </a:prstGeom>
          <a:noFill/>
          <a:ln>
            <a:noFill/>
          </a:ln>
        </p:spPr>
        <p:txBody>
          <a:bodyPr lIns="91425" tIns="91425" rIns="91425" bIns="91425" anchor="t" anchorCtr="0">
            <a:noAutofit/>
          </a:bodyPr>
          <a:lstStyle/>
          <a:p>
            <a:pPr lvl="0">
              <a:spcBef>
                <a:spcPts val="0"/>
              </a:spcBef>
              <a:buNone/>
            </a:pPr>
            <a:r>
              <a:rPr lang="en-US" dirty="0" err="1">
                <a:solidFill>
                  <a:srgbClr val="000000"/>
                </a:solidFill>
                <a:latin typeface="Source Sans Pro"/>
                <a:ea typeface="Source Sans Pro"/>
                <a:cs typeface="Source Sans Pro"/>
                <a:sym typeface="Source Sans Pro"/>
              </a:rPr>
              <a:t>www.example.com</a:t>
            </a:r>
            <a:endParaRPr lang="en-US" dirty="0">
              <a:solidFill>
                <a:srgbClr val="000000"/>
              </a:solidFill>
              <a:latin typeface="Source Sans Pro"/>
              <a:ea typeface="Source Sans Pro"/>
              <a:cs typeface="Source Sans Pro"/>
              <a:sym typeface="Source Sans Pro"/>
            </a:endParaRPr>
          </a:p>
        </p:txBody>
      </p:sp>
      <p:sp>
        <p:nvSpPr>
          <p:cNvPr id="13" name="Shape 322"/>
          <p:cNvSpPr txBox="1"/>
          <p:nvPr/>
        </p:nvSpPr>
        <p:spPr>
          <a:xfrm>
            <a:off x="3141900" y="1957225"/>
            <a:ext cx="2275200" cy="363600"/>
          </a:xfrm>
          <a:prstGeom prst="rect">
            <a:avLst/>
          </a:prstGeom>
          <a:noFill/>
          <a:ln>
            <a:noFill/>
          </a:ln>
        </p:spPr>
        <p:txBody>
          <a:bodyPr lIns="91425" tIns="91425" rIns="91425" bIns="91425" anchor="t" anchorCtr="0">
            <a:noAutofit/>
          </a:bodyPr>
          <a:lstStyle/>
          <a:p>
            <a:pPr lvl="0" rtl="0">
              <a:spcBef>
                <a:spcPts val="0"/>
              </a:spcBef>
              <a:buNone/>
            </a:pPr>
            <a:r>
              <a:rPr lang="en-US" i="1" dirty="0">
                <a:latin typeface="Source Sans Pro"/>
                <a:ea typeface="Source Sans Pro"/>
                <a:cs typeface="Source Sans Pro"/>
                <a:sym typeface="Source Sans Pro"/>
              </a:rPr>
              <a:t>www-</a:t>
            </a:r>
            <a:r>
              <a:rPr lang="en-US" i="1" dirty="0" err="1">
                <a:latin typeface="Source Sans Pro"/>
                <a:ea typeface="Source Sans Pro"/>
                <a:cs typeface="Source Sans Pro"/>
                <a:sym typeface="Source Sans Pro"/>
              </a:rPr>
              <a:t>blue.example.com</a:t>
            </a:r>
            <a:endParaRPr lang="en-US" i="1" dirty="0">
              <a:latin typeface="Source Sans Pro"/>
              <a:ea typeface="Source Sans Pro"/>
              <a:cs typeface="Source Sans Pro"/>
              <a:sym typeface="Source Sans Pro"/>
            </a:endParaRPr>
          </a:p>
        </p:txBody>
      </p:sp>
      <p:sp>
        <p:nvSpPr>
          <p:cNvPr id="14" name="Shape 323"/>
          <p:cNvSpPr txBox="1"/>
          <p:nvPr/>
        </p:nvSpPr>
        <p:spPr>
          <a:xfrm>
            <a:off x="3141900" y="3442000"/>
            <a:ext cx="2275200" cy="363600"/>
          </a:xfrm>
          <a:prstGeom prst="rect">
            <a:avLst/>
          </a:prstGeom>
          <a:noFill/>
          <a:ln>
            <a:noFill/>
          </a:ln>
        </p:spPr>
        <p:txBody>
          <a:bodyPr lIns="91425" tIns="91425" rIns="91425" bIns="91425" anchor="t" anchorCtr="0">
            <a:noAutofit/>
          </a:bodyPr>
          <a:lstStyle/>
          <a:p>
            <a:pPr lvl="0" rtl="0">
              <a:spcBef>
                <a:spcPts val="0"/>
              </a:spcBef>
              <a:buNone/>
            </a:pPr>
            <a:r>
              <a:rPr lang="en-US" i="1" dirty="0">
                <a:latin typeface="Source Sans Pro"/>
                <a:ea typeface="Source Sans Pro"/>
                <a:cs typeface="Source Sans Pro"/>
                <a:sym typeface="Source Sans Pro"/>
              </a:rPr>
              <a:t>www-</a:t>
            </a:r>
            <a:r>
              <a:rPr lang="en-US" i="1" dirty="0" err="1">
                <a:latin typeface="Source Sans Pro"/>
                <a:ea typeface="Source Sans Pro"/>
                <a:cs typeface="Source Sans Pro"/>
                <a:sym typeface="Source Sans Pro"/>
              </a:rPr>
              <a:t>green.example.com</a:t>
            </a:r>
            <a:endParaRPr lang="en-US" i="1" dirty="0">
              <a:latin typeface="Source Sans Pro"/>
              <a:ea typeface="Source Sans Pro"/>
              <a:cs typeface="Source Sans Pro"/>
              <a:sym typeface="Source Sans Pro"/>
            </a:endParaRPr>
          </a:p>
        </p:txBody>
      </p:sp>
      <p:sp>
        <p:nvSpPr>
          <p:cNvPr id="15" name="Shape 324"/>
          <p:cNvSpPr txBox="1"/>
          <p:nvPr/>
        </p:nvSpPr>
        <p:spPr>
          <a:xfrm>
            <a:off x="3141900" y="2988100"/>
            <a:ext cx="2275200" cy="363600"/>
          </a:xfrm>
          <a:prstGeom prst="rect">
            <a:avLst/>
          </a:prstGeom>
          <a:noFill/>
          <a:ln>
            <a:noFill/>
          </a:ln>
        </p:spPr>
        <p:txBody>
          <a:bodyPr lIns="91425" tIns="91425" rIns="91425" bIns="91425" anchor="t" anchorCtr="0">
            <a:noAutofit/>
          </a:bodyPr>
          <a:lstStyle/>
          <a:p>
            <a:pPr lvl="0" rtl="0">
              <a:spcBef>
                <a:spcPts val="0"/>
              </a:spcBef>
              <a:buNone/>
            </a:pPr>
            <a:r>
              <a:rPr lang="en-US" dirty="0" err="1">
                <a:solidFill>
                  <a:srgbClr val="000000"/>
                </a:solidFill>
                <a:latin typeface="Source Sans Pro"/>
                <a:ea typeface="Source Sans Pro"/>
                <a:cs typeface="Source Sans Pro"/>
                <a:sym typeface="Source Sans Pro"/>
              </a:rPr>
              <a:t>www.example.com</a:t>
            </a:r>
            <a:endParaRPr lang="en-US" dirty="0">
              <a:solidFill>
                <a:srgbClr val="000000"/>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2987706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childTnLst>
                                </p:cTn>
                              </p:par>
                            </p:childTnLst>
                          </p:cTn>
                        </p:par>
                        <p:par>
                          <p:cTn id="19" fill="hold">
                            <p:stCondLst>
                              <p:cond delay="1000"/>
                            </p:stCondLst>
                            <p:childTnLst>
                              <p:par>
                                <p:cTn id="20" presetID="10" presetClass="exit" presetSubtype="0" fill="hold" nodeType="afterEffect">
                                  <p:stCondLst>
                                    <p:cond delay="0"/>
                                  </p:stCondLst>
                                  <p:childTnLst>
                                    <p:animEffect transition="out" filter="fade">
                                      <p:cBhvr>
                                        <p:cTn id="21" dur="2000"/>
                                        <p:tgtEl>
                                          <p:spTgt spid="12"/>
                                        </p:tgtEl>
                                      </p:cBhvr>
                                    </p:animEffect>
                                    <p:set>
                                      <p:cBhvr>
                                        <p:cTn id="22" dur="1" fill="hold">
                                          <p:stCondLst>
                                            <p:cond delay="200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7"/>
                                        </p:tgtEl>
                                      </p:cBhvr>
                                    </p:animEffect>
                                    <p:set>
                                      <p:cBhvr>
                                        <p:cTn id="27" dur="1" fill="hold">
                                          <p:stCondLst>
                                            <p:cond delay="1000"/>
                                          </p:stCondLst>
                                        </p:cTn>
                                        <p:tgtEl>
                                          <p:spTgt spid="7"/>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1000"/>
                                        <p:tgtEl>
                                          <p:spTgt spid="10"/>
                                        </p:tgtEl>
                                      </p:cBhvr>
                                    </p:animEffect>
                                    <p:set>
                                      <p:cBhvr>
                                        <p:cTn id="30" dur="1" fill="hold">
                                          <p:stCondLst>
                                            <p:cond delay="1000"/>
                                          </p:stCondLst>
                                        </p:cTn>
                                        <p:tgtEl>
                                          <p:spTgt spid="1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1000"/>
                                        <p:tgtEl>
                                          <p:spTgt spid="13"/>
                                        </p:tgtEl>
                                      </p:cBhvr>
                                    </p:animEffect>
                                    <p:set>
                                      <p:cBhvr>
                                        <p:cTn id="33" dur="1" fill="hold">
                                          <p:stCondLst>
                                            <p:cond delay="100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2</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grpSp>
        <p:nvGrpSpPr>
          <p:cNvPr id="6" name="Group 5"/>
          <p:cNvGrpSpPr/>
          <p:nvPr/>
        </p:nvGrpSpPr>
        <p:grpSpPr>
          <a:xfrm>
            <a:off x="0" y="2612626"/>
            <a:ext cx="9152799" cy="302275"/>
            <a:chOff x="0" y="2612626"/>
            <a:chExt cx="9152799" cy="302275"/>
          </a:xfrm>
        </p:grpSpPr>
        <p:sp>
          <p:nvSpPr>
            <p:cNvPr id="71" name="TextBox 70"/>
            <p:cNvSpPr txBox="1"/>
            <p:nvPr/>
          </p:nvSpPr>
          <p:spPr>
            <a:xfrm>
              <a:off x="8043093" y="2612626"/>
              <a:ext cx="1100907" cy="276999"/>
            </a:xfrm>
            <a:prstGeom prst="rect">
              <a:avLst/>
            </a:prstGeom>
            <a:noFill/>
          </p:spPr>
          <p:txBody>
            <a:bodyPr wrap="none" rtlCol="0">
              <a:spAutoFit/>
            </a:bodyPr>
            <a:lstStyle/>
            <a:p>
              <a:r>
                <a:rPr lang="en-US" sz="1200" b="1" dirty="0" smtClean="0">
                  <a:solidFill>
                    <a:srgbClr val="0F91DC"/>
                  </a:solidFill>
                </a:rPr>
                <a:t>VALUE LINE</a:t>
              </a:r>
              <a:endParaRPr lang="en-US" sz="1200" b="1" dirty="0">
                <a:solidFill>
                  <a:srgbClr val="0F91DC"/>
                </a:solidFill>
              </a:endParaRPr>
            </a:p>
          </p:txBody>
        </p:sp>
        <p:cxnSp>
          <p:nvCxnSpPr>
            <p:cNvPr id="4" name="Straight Connector 3"/>
            <p:cNvCxnSpPr/>
            <p:nvPr/>
          </p:nvCxnSpPr>
          <p:spPr>
            <a:xfrm flipH="1">
              <a:off x="0" y="2914901"/>
              <a:ext cx="9152799" cy="0"/>
            </a:xfrm>
            <a:prstGeom prst="line">
              <a:avLst/>
            </a:prstGeom>
            <a:ln>
              <a:solidFill>
                <a:srgbClr val="0F91DC"/>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1265420" y="256804"/>
            <a:ext cx="3187700" cy="2494038"/>
            <a:chOff x="1265420" y="277798"/>
            <a:chExt cx="3187700" cy="2494038"/>
          </a:xfrm>
        </p:grpSpPr>
        <p:pic>
          <p:nvPicPr>
            <p:cNvPr id="15" name="Picture 14"/>
            <p:cNvPicPr>
              <a:picLocks noChangeAspect="1"/>
            </p:cNvPicPr>
            <p:nvPr/>
          </p:nvPicPr>
          <p:blipFill>
            <a:blip r:embed="rId9"/>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0"/>
            <a:stretch>
              <a:fillRect/>
            </a:stretch>
          </p:blipFill>
          <p:spPr>
            <a:xfrm>
              <a:off x="3480758" y="1469415"/>
              <a:ext cx="642620" cy="433070"/>
            </a:xfrm>
            <a:prstGeom prst="rect">
              <a:avLst/>
            </a:prstGeom>
          </p:spPr>
        </p:pic>
        <p:pic>
          <p:nvPicPr>
            <p:cNvPr id="52" name="Picture 51"/>
            <p:cNvPicPr>
              <a:picLocks noChangeAspect="1"/>
            </p:cNvPicPr>
            <p:nvPr/>
          </p:nvPicPr>
          <p:blipFill>
            <a:blip r:embed="rId11"/>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5"/>
            <a:stretch>
              <a:fillRect/>
            </a:stretch>
          </p:blipFill>
          <p:spPr>
            <a:xfrm>
              <a:off x="4020470" y="967687"/>
              <a:ext cx="190500" cy="50800"/>
            </a:xfrm>
            <a:prstGeom prst="rect">
              <a:avLst/>
            </a:prstGeom>
          </p:spPr>
        </p:pic>
        <p:sp>
          <p:nvSpPr>
            <p:cNvPr id="73" name="TextBox 72"/>
            <p:cNvSpPr txBox="1"/>
            <p:nvPr/>
          </p:nvSpPr>
          <p:spPr>
            <a:xfrm>
              <a:off x="2208782" y="277798"/>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pic>
        <p:nvPicPr>
          <p:cNvPr id="5" name="Picture 4"/>
          <p:cNvPicPr>
            <a:picLocks noChangeAspect="1"/>
          </p:cNvPicPr>
          <p:nvPr/>
        </p:nvPicPr>
        <p:blipFill>
          <a:blip r:embed="rId16"/>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9"/>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Metrics</a:t>
              </a: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7"/>
            <a:stretch>
              <a:fillRect/>
            </a:stretch>
          </p:blipFill>
          <p:spPr>
            <a:xfrm>
              <a:off x="6211960" y="2153433"/>
              <a:ext cx="546100" cy="393700"/>
            </a:xfrm>
            <a:prstGeom prst="rect">
              <a:avLst/>
            </a:prstGeom>
          </p:spPr>
        </p:pic>
        <p:pic>
          <p:nvPicPr>
            <p:cNvPr id="78" name="Picture 77"/>
            <p:cNvPicPr>
              <a:picLocks noChangeAspect="1"/>
            </p:cNvPicPr>
            <p:nvPr/>
          </p:nvPicPr>
          <p:blipFill>
            <a:blip r:embed="rId18"/>
            <a:stretch>
              <a:fillRect/>
            </a:stretch>
          </p:blipFill>
          <p:spPr>
            <a:xfrm>
              <a:off x="6211960" y="1451684"/>
              <a:ext cx="546100" cy="393700"/>
            </a:xfrm>
            <a:prstGeom prst="rect">
              <a:avLst/>
            </a:prstGeom>
          </p:spPr>
        </p:pic>
        <p:pic>
          <p:nvPicPr>
            <p:cNvPr id="79" name="Picture 78"/>
            <p:cNvPicPr>
              <a:picLocks noChangeAspect="1"/>
            </p:cNvPicPr>
            <p:nvPr/>
          </p:nvPicPr>
          <p:blipFill>
            <a:blip r:embed="rId19"/>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Tree>
    <p:extLst>
      <p:ext uri="{BB962C8B-B14F-4D97-AF65-F5344CB8AC3E}">
        <p14:creationId xmlns:p14="http://schemas.microsoft.com/office/powerpoint/2010/main" val="4146647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Scaling</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20</a:t>
            </a:fld>
            <a:endParaRPr lang="en-US"/>
          </a:p>
        </p:txBody>
      </p:sp>
      <p:sp>
        <p:nvSpPr>
          <p:cNvPr id="17" name="Text Placeholder 16"/>
          <p:cNvSpPr>
            <a:spLocks noGrp="1"/>
          </p:cNvSpPr>
          <p:nvPr>
            <p:ph type="body" sz="quarter" idx="13"/>
          </p:nvPr>
        </p:nvSpPr>
        <p:spPr/>
        <p:txBody>
          <a:bodyPr/>
          <a:lstStyle/>
          <a:p>
            <a:endParaRPr lang="en-US"/>
          </a:p>
        </p:txBody>
      </p:sp>
      <p:sp>
        <p:nvSpPr>
          <p:cNvPr id="6" name="Shape 355"/>
          <p:cNvSpPr txBox="1">
            <a:spLocks/>
          </p:cNvSpPr>
          <p:nvPr/>
        </p:nvSpPr>
        <p:spPr>
          <a:xfrm>
            <a:off x="457200" y="1108074"/>
            <a:ext cx="8229600" cy="30828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0" indent="-381000">
              <a:spcBef>
                <a:spcPts val="0"/>
              </a:spcBef>
              <a:buSzPct val="100000"/>
              <a:buFont typeface="Source Sans Pro"/>
            </a:pPr>
            <a:r>
              <a:rPr lang="en-US" sz="2400" dirty="0">
                <a:ea typeface="Source Sans Pro"/>
                <a:cs typeface="Source Sans Pro"/>
                <a:sym typeface="Source Sans Pro"/>
              </a:rPr>
              <a:t>Applications can be scaled 2 ways</a:t>
            </a:r>
          </a:p>
          <a:p>
            <a:pPr marL="914400" lvl="1" indent="-381000">
              <a:spcBef>
                <a:spcPts val="0"/>
              </a:spcBef>
              <a:buSzPct val="100000"/>
              <a:buFont typeface="Source Sans Pro"/>
            </a:pPr>
            <a:r>
              <a:rPr lang="en-US" sz="2400" dirty="0">
                <a:ea typeface="Source Sans Pro"/>
                <a:cs typeface="Source Sans Pro"/>
                <a:sym typeface="Source Sans Pro"/>
              </a:rPr>
              <a:t>Vertically - add more memory / disk per instance</a:t>
            </a:r>
          </a:p>
          <a:p>
            <a:pPr marL="914400" lvl="1" indent="-228600">
              <a:spcBef>
                <a:spcPts val="0"/>
              </a:spcBef>
              <a:buFont typeface="Source Sans Pro"/>
            </a:pPr>
            <a:r>
              <a:rPr lang="en-US" sz="2400" dirty="0">
                <a:ea typeface="Source Sans Pro"/>
                <a:cs typeface="Source Sans Pro"/>
                <a:sym typeface="Source Sans Pro"/>
              </a:rPr>
              <a:t>Horizontally - add more instances</a:t>
            </a:r>
          </a:p>
          <a:p>
            <a:pPr marL="457200" lvl="0" indent="-381000">
              <a:spcBef>
                <a:spcPts val="0"/>
              </a:spcBef>
              <a:buSzPct val="100000"/>
              <a:buFont typeface="Source Sans Pro"/>
            </a:pPr>
            <a:r>
              <a:rPr lang="en-US" sz="2400" dirty="0">
                <a:ea typeface="Source Sans Pro"/>
                <a:cs typeface="Source Sans Pro"/>
                <a:sym typeface="Source Sans Pro"/>
              </a:rPr>
              <a:t>Horizontally scaling can be manual or automatic</a:t>
            </a:r>
          </a:p>
          <a:p>
            <a:pPr marL="914400" lvl="1" indent="-381000">
              <a:spcBef>
                <a:spcPts val="0"/>
              </a:spcBef>
              <a:buSzPct val="100000"/>
              <a:buFont typeface="Source Sans Pro"/>
            </a:pPr>
            <a:r>
              <a:rPr lang="en-US" sz="2400" dirty="0" err="1">
                <a:ea typeface="Source Sans Pro"/>
                <a:cs typeface="Source Sans Pro"/>
                <a:sym typeface="Source Sans Pro"/>
              </a:rPr>
              <a:t>Autoscaling</a:t>
            </a:r>
            <a:r>
              <a:rPr lang="en-US" sz="2400" dirty="0">
                <a:ea typeface="Source Sans Pro"/>
                <a:cs typeface="Source Sans Pro"/>
                <a:sym typeface="Source Sans Pro"/>
              </a:rPr>
              <a:t> is bound as a service to an application</a:t>
            </a:r>
          </a:p>
          <a:p>
            <a:pPr marL="914400" lvl="1" indent="-381000">
              <a:spcBef>
                <a:spcPts val="0"/>
              </a:spcBef>
              <a:buSzPct val="100000"/>
              <a:buFont typeface="Source Sans Pro"/>
            </a:pPr>
            <a:r>
              <a:rPr lang="en-US" sz="2400" dirty="0" err="1" smtClean="0">
                <a:ea typeface="Source Sans Pro"/>
                <a:cs typeface="Source Sans Pro"/>
                <a:sym typeface="Source Sans Pro"/>
              </a:rPr>
              <a:t>Autoscaling</a:t>
            </a:r>
            <a:r>
              <a:rPr lang="en-US" sz="2400" dirty="0" smtClean="0">
                <a:ea typeface="Source Sans Pro"/>
                <a:cs typeface="Source Sans Pro"/>
                <a:sym typeface="Source Sans Pro"/>
              </a:rPr>
              <a:t> </a:t>
            </a:r>
            <a:r>
              <a:rPr lang="en-US" sz="2400" dirty="0">
                <a:ea typeface="Source Sans Pro"/>
                <a:cs typeface="Source Sans Pro"/>
                <a:sym typeface="Source Sans Pro"/>
              </a:rPr>
              <a:t>supports </a:t>
            </a:r>
            <a:r>
              <a:rPr lang="en-US" sz="2400" dirty="0" smtClean="0">
                <a:ea typeface="Source Sans Pro"/>
                <a:cs typeface="Source Sans Pro"/>
                <a:sym typeface="Source Sans Pro"/>
              </a:rPr>
              <a:t>HTTP Throughput, HTTP Latency, CPU Utilization and scheduling</a:t>
            </a:r>
            <a:endParaRPr lang="en-US" sz="2400" dirty="0">
              <a:ea typeface="Source Sans Pro"/>
              <a:cs typeface="Source Sans Pro"/>
              <a:sym typeface="Source Sans Pro"/>
            </a:endParaRPr>
          </a:p>
        </p:txBody>
      </p:sp>
    </p:spTree>
    <p:extLst>
      <p:ext uri="{BB962C8B-B14F-4D97-AF65-F5344CB8AC3E}">
        <p14:creationId xmlns:p14="http://schemas.microsoft.com/office/powerpoint/2010/main" val="342210371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Scaling</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21</a:t>
            </a:fld>
            <a:endParaRPr lang="en-US"/>
          </a:p>
        </p:txBody>
      </p:sp>
      <p:sp>
        <p:nvSpPr>
          <p:cNvPr id="17" name="Text Placeholder 16"/>
          <p:cNvSpPr>
            <a:spLocks noGrp="1"/>
          </p:cNvSpPr>
          <p:nvPr>
            <p:ph type="body" sz="quarter" idx="13"/>
          </p:nvPr>
        </p:nvSpPr>
        <p:spPr/>
        <p:txBody>
          <a:bodyPr/>
          <a:lstStyle/>
          <a:p>
            <a:endParaRPr lang="en-US"/>
          </a:p>
        </p:txBody>
      </p:sp>
      <p:sp>
        <p:nvSpPr>
          <p:cNvPr id="6" name="Shape 355"/>
          <p:cNvSpPr txBox="1">
            <a:spLocks/>
          </p:cNvSpPr>
          <p:nvPr/>
        </p:nvSpPr>
        <p:spPr>
          <a:xfrm>
            <a:off x="457200" y="1108074"/>
            <a:ext cx="8229600" cy="30828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81000">
              <a:spcBef>
                <a:spcPts val="0"/>
              </a:spcBef>
              <a:buSzPct val="100000"/>
              <a:buFont typeface="Source Sans Pro"/>
              <a:buChar char="•"/>
            </a:pPr>
            <a:r>
              <a:rPr lang="en-US" sz="2400" dirty="0" smtClean="0">
                <a:ea typeface="Source Sans Pro"/>
                <a:cs typeface="Source Sans Pro"/>
                <a:sym typeface="Source Sans Pro"/>
              </a:rPr>
              <a:t>Platform scaling is performed by the cloud operator</a:t>
            </a:r>
          </a:p>
          <a:p>
            <a:pPr marL="457200" indent="-381000">
              <a:spcBef>
                <a:spcPts val="0"/>
              </a:spcBef>
              <a:buSzPct val="100000"/>
              <a:buFont typeface="Source Sans Pro"/>
              <a:buChar char="•"/>
            </a:pPr>
            <a:r>
              <a:rPr lang="en-US" sz="2400" dirty="0" smtClean="0">
                <a:ea typeface="Source Sans Pro"/>
                <a:cs typeface="Source Sans Pro"/>
                <a:sym typeface="Source Sans Pro"/>
              </a:rPr>
              <a:t>Scaling is done in the resource </a:t>
            </a:r>
            <a:r>
              <a:rPr lang="en-US" sz="2400" dirty="0" err="1" smtClean="0">
                <a:ea typeface="Source Sans Pro"/>
                <a:cs typeface="Source Sans Pro"/>
                <a:sym typeface="Source Sans Pro"/>
              </a:rPr>
              <a:t>config</a:t>
            </a:r>
            <a:r>
              <a:rPr lang="en-US" sz="2400" dirty="0" smtClean="0">
                <a:ea typeface="Source Sans Pro"/>
                <a:cs typeface="Source Sans Pro"/>
                <a:sym typeface="Source Sans Pro"/>
              </a:rPr>
              <a:t> tab in Ops Manager</a:t>
            </a:r>
          </a:p>
          <a:p>
            <a:pPr marL="457200" indent="-381000">
              <a:spcBef>
                <a:spcPts val="0"/>
              </a:spcBef>
              <a:buSzPct val="100000"/>
              <a:buFont typeface="Source Sans Pro"/>
              <a:buChar char="•"/>
            </a:pPr>
            <a:r>
              <a:rPr lang="en-US" sz="2400" dirty="0" smtClean="0">
                <a:ea typeface="Source Sans Pro"/>
                <a:cs typeface="Source Sans Pro"/>
                <a:sym typeface="Source Sans Pro"/>
              </a:rPr>
              <a:t>For elastic runtime, only a few components typically need to be scaled for capacity</a:t>
            </a:r>
          </a:p>
          <a:p>
            <a:pPr marL="914400" lvl="1" indent="-381000">
              <a:spcBef>
                <a:spcPts val="0"/>
              </a:spcBef>
              <a:buSzPct val="100000"/>
              <a:buFont typeface="Source Sans Pro"/>
              <a:buChar char="–"/>
            </a:pPr>
            <a:r>
              <a:rPr lang="en-US" sz="2400" dirty="0" err="1" smtClean="0">
                <a:ea typeface="Source Sans Pro"/>
                <a:cs typeface="Source Sans Pro"/>
                <a:sym typeface="Source Sans Pro"/>
              </a:rPr>
              <a:t>GoRouter</a:t>
            </a:r>
            <a:endParaRPr lang="en-US" sz="2400" dirty="0" smtClean="0">
              <a:ea typeface="Source Sans Pro"/>
              <a:cs typeface="Source Sans Pro"/>
              <a:sym typeface="Source Sans Pro"/>
            </a:endParaRPr>
          </a:p>
          <a:p>
            <a:pPr marL="914400" lvl="1" indent="-228600">
              <a:spcBef>
                <a:spcPts val="0"/>
              </a:spcBef>
              <a:buFont typeface="Source Sans Pro"/>
              <a:buChar char="–"/>
            </a:pPr>
            <a:r>
              <a:rPr lang="en-US" sz="2400" dirty="0" smtClean="0">
                <a:ea typeface="Source Sans Pro"/>
                <a:cs typeface="Source Sans Pro"/>
                <a:sym typeface="Source Sans Pro"/>
              </a:rPr>
              <a:t>DEA / Cell</a:t>
            </a:r>
          </a:p>
          <a:p>
            <a:pPr marL="914400" lvl="1" indent="-228600">
              <a:spcBef>
                <a:spcPts val="0"/>
              </a:spcBef>
              <a:buFont typeface="Source Sans Pro"/>
              <a:buChar char="–"/>
            </a:pPr>
            <a:r>
              <a:rPr lang="en-US" sz="2400" dirty="0" err="1" smtClean="0">
                <a:ea typeface="Source Sans Pro"/>
                <a:cs typeface="Source Sans Pro"/>
                <a:sym typeface="Source Sans Pro"/>
              </a:rPr>
              <a:t>Loggregator</a:t>
            </a:r>
            <a:r>
              <a:rPr lang="en-US" sz="2400" dirty="0" smtClean="0">
                <a:ea typeface="Source Sans Pro"/>
                <a:cs typeface="Source Sans Pro"/>
                <a:sym typeface="Source Sans Pro"/>
              </a:rPr>
              <a:t> / Doppler</a:t>
            </a:r>
            <a:endParaRPr lang="en-US" sz="2400" dirty="0">
              <a:ea typeface="Source Sans Pro"/>
              <a:cs typeface="Source Sans Pro"/>
              <a:sym typeface="Source Sans Pro"/>
            </a:endParaRPr>
          </a:p>
        </p:txBody>
      </p:sp>
      <p:sp>
        <p:nvSpPr>
          <p:cNvPr id="7" name="Shape 356"/>
          <p:cNvSpPr txBox="1"/>
          <p:nvPr/>
        </p:nvSpPr>
        <p:spPr>
          <a:xfrm>
            <a:off x="433000" y="4268649"/>
            <a:ext cx="8493900" cy="592813"/>
          </a:xfrm>
          <a:prstGeom prst="rect">
            <a:avLst/>
          </a:prstGeom>
          <a:noFill/>
          <a:ln>
            <a:noFill/>
          </a:ln>
        </p:spPr>
        <p:txBody>
          <a:bodyPr lIns="91425" tIns="91425" rIns="91425" bIns="91425" anchor="t" anchorCtr="0">
            <a:noAutofit/>
          </a:bodyPr>
          <a:lstStyle/>
          <a:p>
            <a:pPr lvl="0" algn="ctr" rtl="0">
              <a:spcBef>
                <a:spcPts val="0"/>
              </a:spcBef>
              <a:buNone/>
            </a:pPr>
            <a:r>
              <a:rPr lang="en-US" sz="1200" dirty="0">
                <a:ea typeface="Source Sans Pro"/>
                <a:cs typeface="Source Sans Pro"/>
                <a:sym typeface="Source Sans Pro"/>
              </a:rPr>
              <a:t>More information on platform scaling  can be found here: </a:t>
            </a:r>
            <a:r>
              <a:rPr lang="en-US" sz="1200" u="sng" dirty="0">
                <a:ea typeface="Source Sans Pro"/>
                <a:cs typeface="Source Sans Pro"/>
                <a:sym typeface="Source Sans Pro"/>
                <a:hlinkClick r:id="rId3"/>
              </a:rPr>
              <a:t>https://docs.pivotal.io/pivotalcf/concepts/high-availability.html#capacity</a:t>
            </a:r>
          </a:p>
          <a:p>
            <a:pPr lvl="0" algn="r" rtl="0">
              <a:spcBef>
                <a:spcPts val="0"/>
              </a:spcBef>
              <a:buNone/>
            </a:pPr>
            <a:r>
              <a:rPr lang="en-US" dirty="0">
                <a:latin typeface="Source Sans Pro"/>
                <a:ea typeface="Source Sans Pro"/>
                <a:cs typeface="Source Sans Pro"/>
                <a:sym typeface="Source Sans Pro"/>
              </a:rPr>
              <a:t>F</a:t>
            </a:r>
          </a:p>
        </p:txBody>
      </p:sp>
    </p:spTree>
    <p:extLst>
      <p:ext uri="{BB962C8B-B14F-4D97-AF65-F5344CB8AC3E}">
        <p14:creationId xmlns:p14="http://schemas.microsoft.com/office/powerpoint/2010/main" val="411089435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Scaling</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22</a:t>
            </a:fld>
            <a:endParaRPr lang="en-US"/>
          </a:p>
        </p:txBody>
      </p:sp>
      <p:sp>
        <p:nvSpPr>
          <p:cNvPr id="17" name="Text Placeholder 16"/>
          <p:cNvSpPr>
            <a:spLocks noGrp="1"/>
          </p:cNvSpPr>
          <p:nvPr>
            <p:ph type="body" sz="quarter" idx="13"/>
          </p:nvPr>
        </p:nvSpPr>
        <p:spPr/>
        <p:txBody>
          <a:bodyPr/>
          <a:lstStyle/>
          <a:p>
            <a:endParaRPr lang="en-US"/>
          </a:p>
        </p:txBody>
      </p:sp>
      <p:pic>
        <p:nvPicPr>
          <p:cNvPr id="24" name="Shape 363"/>
          <p:cNvPicPr preferRelativeResize="0"/>
          <p:nvPr/>
        </p:nvPicPr>
        <p:blipFill>
          <a:blip r:embed="rId3">
            <a:alphaModFix/>
          </a:blip>
          <a:stretch>
            <a:fillRect/>
          </a:stretch>
        </p:blipFill>
        <p:spPr>
          <a:xfrm>
            <a:off x="1310950" y="1029225"/>
            <a:ext cx="6272124" cy="3477373"/>
          </a:xfrm>
          <a:prstGeom prst="rect">
            <a:avLst/>
          </a:prstGeom>
          <a:noFill/>
          <a:ln>
            <a:solidFill>
              <a:schemeClr val="tx1"/>
            </a:solidFill>
          </a:ln>
        </p:spPr>
      </p:pic>
    </p:spTree>
    <p:extLst>
      <p:ext uri="{BB962C8B-B14F-4D97-AF65-F5344CB8AC3E}">
        <p14:creationId xmlns:p14="http://schemas.microsoft.com/office/powerpoint/2010/main" val="214387595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23</a:t>
            </a:fld>
            <a:endParaRPr lang="en-US"/>
          </a:p>
        </p:txBody>
      </p:sp>
      <p:sp>
        <p:nvSpPr>
          <p:cNvPr id="7" name="Rectangle 6"/>
          <p:cNvSpPr/>
          <p:nvPr/>
        </p:nvSpPr>
        <p:spPr>
          <a:xfrm>
            <a:off x="1218866" y="151651"/>
            <a:ext cx="6824227" cy="2737974"/>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8" name="Picture 67"/>
          <p:cNvPicPr>
            <a:picLocks noChangeAspect="1"/>
          </p:cNvPicPr>
          <p:nvPr/>
        </p:nvPicPr>
        <p:blipFill>
          <a:blip r:embed="rId3"/>
          <a:stretch>
            <a:fillRect/>
          </a:stretch>
        </p:blipFill>
        <p:spPr>
          <a:xfrm>
            <a:off x="240966" y="217325"/>
            <a:ext cx="977900" cy="4305300"/>
          </a:xfrm>
          <a:prstGeom prst="rect">
            <a:avLst/>
          </a:prstGeom>
        </p:spPr>
      </p:pic>
      <p:grpSp>
        <p:nvGrpSpPr>
          <p:cNvPr id="70" name="Group 69"/>
          <p:cNvGrpSpPr/>
          <p:nvPr/>
        </p:nvGrpSpPr>
        <p:grpSpPr>
          <a:xfrm>
            <a:off x="4656320" y="277798"/>
            <a:ext cx="3198195" cy="2494038"/>
            <a:chOff x="4656320" y="277798"/>
            <a:chExt cx="3198195" cy="2494038"/>
          </a:xfrm>
        </p:grpSpPr>
        <p:pic>
          <p:nvPicPr>
            <p:cNvPr id="71" name="Picture 70"/>
            <p:cNvPicPr>
              <a:picLocks noChangeAspect="1"/>
            </p:cNvPicPr>
            <p:nvPr/>
          </p:nvPicPr>
          <p:blipFill>
            <a:blip r:embed="rId4"/>
            <a:stretch>
              <a:fillRect/>
            </a:stretch>
          </p:blipFill>
          <p:spPr>
            <a:xfrm>
              <a:off x="4656320" y="574736"/>
              <a:ext cx="3187700" cy="2197100"/>
            </a:xfrm>
            <a:prstGeom prst="rect">
              <a:avLst/>
            </a:prstGeom>
          </p:spPr>
        </p:pic>
        <p:sp>
          <p:nvSpPr>
            <p:cNvPr id="72" name="TextBox 71"/>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75" name="TextBox 74"/>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76" name="TextBox 75"/>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8" name="TextBox 77"/>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9" name="TextBox 78"/>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80" name="TextBox 79"/>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81" name="Picture 80"/>
            <p:cNvPicPr>
              <a:picLocks noChangeAspect="1"/>
            </p:cNvPicPr>
            <p:nvPr/>
          </p:nvPicPr>
          <p:blipFill>
            <a:blip r:embed="rId5"/>
            <a:stretch>
              <a:fillRect/>
            </a:stretch>
          </p:blipFill>
          <p:spPr>
            <a:xfrm>
              <a:off x="6211960" y="2153433"/>
              <a:ext cx="546100" cy="393700"/>
            </a:xfrm>
            <a:prstGeom prst="rect">
              <a:avLst/>
            </a:prstGeom>
          </p:spPr>
        </p:pic>
        <p:pic>
          <p:nvPicPr>
            <p:cNvPr id="82" name="Picture 81"/>
            <p:cNvPicPr>
              <a:picLocks noChangeAspect="1"/>
            </p:cNvPicPr>
            <p:nvPr/>
          </p:nvPicPr>
          <p:blipFill>
            <a:blip r:embed="rId6"/>
            <a:stretch>
              <a:fillRect/>
            </a:stretch>
          </p:blipFill>
          <p:spPr>
            <a:xfrm>
              <a:off x="6211960" y="1451684"/>
              <a:ext cx="546100" cy="393700"/>
            </a:xfrm>
            <a:prstGeom prst="rect">
              <a:avLst/>
            </a:prstGeom>
          </p:spPr>
        </p:pic>
        <p:pic>
          <p:nvPicPr>
            <p:cNvPr id="83" name="Picture 82"/>
            <p:cNvPicPr>
              <a:picLocks noChangeAspect="1"/>
            </p:cNvPicPr>
            <p:nvPr/>
          </p:nvPicPr>
          <p:blipFill>
            <a:blip r:embed="rId7"/>
            <a:stretch>
              <a:fillRect/>
            </a:stretch>
          </p:blipFill>
          <p:spPr>
            <a:xfrm>
              <a:off x="6211960" y="782322"/>
              <a:ext cx="546100" cy="393700"/>
            </a:xfrm>
            <a:prstGeom prst="rect">
              <a:avLst/>
            </a:prstGeom>
          </p:spPr>
        </p:pic>
        <p:sp>
          <p:nvSpPr>
            <p:cNvPr id="84" name="TextBox 83"/>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grpSp>
        <p:nvGrpSpPr>
          <p:cNvPr id="86" name="Group 85"/>
          <p:cNvGrpSpPr/>
          <p:nvPr/>
        </p:nvGrpSpPr>
        <p:grpSpPr>
          <a:xfrm>
            <a:off x="1265420" y="553742"/>
            <a:ext cx="3187700" cy="2197100"/>
            <a:chOff x="1265420" y="574736"/>
            <a:chExt cx="3187700" cy="2197100"/>
          </a:xfrm>
        </p:grpSpPr>
        <p:pic>
          <p:nvPicPr>
            <p:cNvPr id="87" name="Picture 86"/>
            <p:cNvPicPr>
              <a:picLocks noChangeAspect="1"/>
            </p:cNvPicPr>
            <p:nvPr/>
          </p:nvPicPr>
          <p:blipFill>
            <a:blip r:embed="rId4"/>
            <a:stretch>
              <a:fillRect/>
            </a:stretch>
          </p:blipFill>
          <p:spPr>
            <a:xfrm>
              <a:off x="1265420" y="574736"/>
              <a:ext cx="3187700" cy="2197100"/>
            </a:xfrm>
            <a:prstGeom prst="rect">
              <a:avLst/>
            </a:prstGeom>
          </p:spPr>
        </p:pic>
        <p:sp>
          <p:nvSpPr>
            <p:cNvPr id="88" name="TextBox 87"/>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89" name="TextBox 88"/>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90" name="TextBox 89"/>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91" name="Picture 90"/>
            <p:cNvPicPr>
              <a:picLocks noChangeAspect="1"/>
            </p:cNvPicPr>
            <p:nvPr/>
          </p:nvPicPr>
          <p:blipFill>
            <a:blip r:embed="rId8"/>
            <a:stretch>
              <a:fillRect/>
            </a:stretch>
          </p:blipFill>
          <p:spPr>
            <a:xfrm>
              <a:off x="3480758" y="1469415"/>
              <a:ext cx="642620" cy="433070"/>
            </a:xfrm>
            <a:prstGeom prst="rect">
              <a:avLst/>
            </a:prstGeom>
          </p:spPr>
        </p:pic>
        <p:pic>
          <p:nvPicPr>
            <p:cNvPr id="92" name="Picture 91"/>
            <p:cNvPicPr>
              <a:picLocks noChangeAspect="1"/>
            </p:cNvPicPr>
            <p:nvPr/>
          </p:nvPicPr>
          <p:blipFill>
            <a:blip r:embed="rId9"/>
            <a:stretch>
              <a:fillRect/>
            </a:stretch>
          </p:blipFill>
          <p:spPr>
            <a:xfrm>
              <a:off x="2746827" y="1453012"/>
              <a:ext cx="586740" cy="447040"/>
            </a:xfrm>
            <a:prstGeom prst="rect">
              <a:avLst/>
            </a:prstGeom>
          </p:spPr>
        </p:pic>
        <p:pic>
          <p:nvPicPr>
            <p:cNvPr id="93" name="Picture 92" descr="Java_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94" name="Picture 93" descr="microsoft_.net_.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95" name="Picture 94" descr="nodejs.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96" name="Picture 95"/>
            <p:cNvPicPr>
              <a:picLocks noChangeAspect="1"/>
            </p:cNvPicPr>
            <p:nvPr/>
          </p:nvPicPr>
          <p:blipFill>
            <a:blip r:embed="rId13"/>
            <a:stretch>
              <a:fillRect/>
            </a:stretch>
          </p:blipFill>
          <p:spPr>
            <a:xfrm>
              <a:off x="4020470" y="967687"/>
              <a:ext cx="190500" cy="50800"/>
            </a:xfrm>
            <a:prstGeom prst="rect">
              <a:avLst/>
            </a:prstGeom>
          </p:spPr>
        </p:pic>
        <p:sp>
          <p:nvSpPr>
            <p:cNvPr id="97" name="Oval 96"/>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98" name="Oval 97"/>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99" name="Oval 98"/>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111" name="TextBox 110"/>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85" name="Rectangle 84"/>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 name="Group 3"/>
          <p:cNvGrpSpPr/>
          <p:nvPr/>
        </p:nvGrpSpPr>
        <p:grpSpPr>
          <a:xfrm>
            <a:off x="1265420" y="3046398"/>
            <a:ext cx="6578600" cy="1827766"/>
            <a:chOff x="1265420" y="3046398"/>
            <a:chExt cx="6578600" cy="1827766"/>
          </a:xfrm>
        </p:grpSpPr>
        <p:grpSp>
          <p:nvGrpSpPr>
            <p:cNvPr id="43" name="Group 42"/>
            <p:cNvGrpSpPr/>
            <p:nvPr/>
          </p:nvGrpSpPr>
          <p:grpSpPr>
            <a:xfrm>
              <a:off x="1265420" y="3046398"/>
              <a:ext cx="6578600" cy="1422400"/>
              <a:chOff x="1265420" y="3046398"/>
              <a:chExt cx="6578600" cy="1422400"/>
            </a:xfrm>
          </p:grpSpPr>
          <p:pic>
            <p:nvPicPr>
              <p:cNvPr id="44" name="Picture 43"/>
              <p:cNvPicPr>
                <a:picLocks noChangeAspect="1"/>
              </p:cNvPicPr>
              <p:nvPr/>
            </p:nvPicPr>
            <p:blipFill>
              <a:blip r:embed="rId14"/>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4" name="TextBox 63"/>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5" name="Picture 64"/>
              <p:cNvPicPr>
                <a:picLocks noChangeAspect="1"/>
              </p:cNvPicPr>
              <p:nvPr/>
            </p:nvPicPr>
            <p:blipFill>
              <a:blip r:embed="rId16"/>
              <a:stretch>
                <a:fillRect/>
              </a:stretch>
            </p:blipFill>
            <p:spPr>
              <a:xfrm>
                <a:off x="4730136" y="3886190"/>
                <a:ext cx="596900" cy="355600"/>
              </a:xfrm>
              <a:prstGeom prst="rect">
                <a:avLst/>
              </a:prstGeom>
            </p:spPr>
          </p:pic>
          <p:pic>
            <p:nvPicPr>
              <p:cNvPr id="66" name="Picture 65"/>
              <p:cNvPicPr>
                <a:picLocks noChangeAspect="1"/>
              </p:cNvPicPr>
              <p:nvPr/>
            </p:nvPicPr>
            <p:blipFill>
              <a:blip r:embed="rId17"/>
              <a:stretch>
                <a:fillRect/>
              </a:stretch>
            </p:blipFill>
            <p:spPr>
              <a:xfrm>
                <a:off x="6447324" y="3152533"/>
                <a:ext cx="444500" cy="469900"/>
              </a:xfrm>
              <a:prstGeom prst="rect">
                <a:avLst/>
              </a:prstGeom>
            </p:spPr>
          </p:pic>
        </p:grpSp>
        <p:pic>
          <p:nvPicPr>
            <p:cNvPr id="67" name="Picture 66"/>
            <p:cNvPicPr>
              <a:picLocks noChangeAspect="1"/>
            </p:cNvPicPr>
            <p:nvPr/>
          </p:nvPicPr>
          <p:blipFill>
            <a:blip r:embed="rId18"/>
            <a:stretch>
              <a:fillRect/>
            </a:stretch>
          </p:blipFill>
          <p:spPr>
            <a:xfrm>
              <a:off x="2000460" y="4416964"/>
              <a:ext cx="4940300" cy="457200"/>
            </a:xfrm>
            <a:prstGeom prst="rect">
              <a:avLst/>
            </a:prstGeom>
          </p:spPr>
        </p:pic>
        <p:pic>
          <p:nvPicPr>
            <p:cNvPr id="69" name="Picture 68"/>
            <p:cNvPicPr>
              <a:picLocks noChangeAspect="1"/>
            </p:cNvPicPr>
            <p:nvPr/>
          </p:nvPicPr>
          <p:blipFill>
            <a:blip r:embed="rId19"/>
            <a:stretch>
              <a:fillRect/>
            </a:stretch>
          </p:blipFill>
          <p:spPr>
            <a:xfrm>
              <a:off x="2730609" y="3282254"/>
              <a:ext cx="336760" cy="298191"/>
            </a:xfrm>
            <a:prstGeom prst="rect">
              <a:avLst/>
            </a:prstGeom>
          </p:spPr>
        </p:pic>
      </p:grpSp>
      <p:sp>
        <p:nvSpPr>
          <p:cNvPr id="100" name="Rounded Rectangle 99"/>
          <p:cNvSpPr>
            <a:spLocks noChangeAspect="1"/>
          </p:cNvSpPr>
          <p:nvPr/>
        </p:nvSpPr>
        <p:spPr>
          <a:xfrm>
            <a:off x="1265420" y="3056927"/>
            <a:ext cx="6589095" cy="1411871"/>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695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24</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Tree>
    <p:extLst>
      <p:ext uri="{BB962C8B-B14F-4D97-AF65-F5344CB8AC3E}">
        <p14:creationId xmlns:p14="http://schemas.microsoft.com/office/powerpoint/2010/main" val="190395789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25</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
        <p:nvSpPr>
          <p:cNvPr id="48" name="TextBox 47"/>
          <p:cNvSpPr txBox="1"/>
          <p:nvPr/>
        </p:nvSpPr>
        <p:spPr>
          <a:xfrm>
            <a:off x="6887284" y="1566115"/>
            <a:ext cx="1862666" cy="646331"/>
          </a:xfrm>
          <a:prstGeom prst="rect">
            <a:avLst/>
          </a:prstGeom>
          <a:noFill/>
        </p:spPr>
        <p:txBody>
          <a:bodyPr wrap="square" rtlCol="0">
            <a:spAutoFit/>
          </a:bodyPr>
          <a:lstStyle/>
          <a:p>
            <a:r>
              <a:rPr lang="en-US" b="1" dirty="0" smtClean="0">
                <a:solidFill>
                  <a:schemeClr val="accent2"/>
                </a:solidFill>
              </a:rPr>
              <a:t>Dynamic load balancing</a:t>
            </a:r>
            <a:endParaRPr lang="en-US" b="1" dirty="0">
              <a:solidFill>
                <a:schemeClr val="accent2"/>
              </a:solidFill>
            </a:endParaRPr>
          </a:p>
        </p:txBody>
      </p:sp>
      <p:grpSp>
        <p:nvGrpSpPr>
          <p:cNvPr id="51" name="Group 50"/>
          <p:cNvGrpSpPr/>
          <p:nvPr/>
        </p:nvGrpSpPr>
        <p:grpSpPr>
          <a:xfrm>
            <a:off x="6068236" y="1232275"/>
            <a:ext cx="736415" cy="593214"/>
            <a:chOff x="2663975" y="3078238"/>
            <a:chExt cx="736415" cy="593214"/>
          </a:xfrm>
        </p:grpSpPr>
        <p:pic>
          <p:nvPicPr>
            <p:cNvPr id="52"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53"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grpSp>
        <p:nvGrpSpPr>
          <p:cNvPr id="54" name="Group 53"/>
          <p:cNvGrpSpPr/>
          <p:nvPr/>
        </p:nvGrpSpPr>
        <p:grpSpPr>
          <a:xfrm>
            <a:off x="6285312" y="1825489"/>
            <a:ext cx="412386" cy="610662"/>
            <a:chOff x="4715193" y="3721729"/>
            <a:chExt cx="412386" cy="610662"/>
          </a:xfrm>
        </p:grpSpPr>
        <p:pic>
          <p:nvPicPr>
            <p:cNvPr id="5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5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spTree>
    <p:extLst>
      <p:ext uri="{BB962C8B-B14F-4D97-AF65-F5344CB8AC3E}">
        <p14:creationId xmlns:p14="http://schemas.microsoft.com/office/powerpoint/2010/main" val="192654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2522E-6 -2.22222E-6 C -0.05642 0.11729 -0.11248 0.23519 -0.19493 0.31482 C -0.27739 0.39445 -0.38587 0.4358 -0.49401 0.47747 " pathEditMode="relative" rAng="0" ptsTypes="aaA">
                                      <p:cBhvr>
                                        <p:cTn id="6" dur="2000" fill="hold"/>
                                        <p:tgtEl>
                                          <p:spTgt spid="51"/>
                                        </p:tgtEl>
                                        <p:attrNameLst>
                                          <p:attrName>ppt_x</p:attrName>
                                          <p:attrName>ppt_y</p:attrName>
                                        </p:attrNameLst>
                                      </p:cBhvr>
                                      <p:rCtr x="-24701" y="23858"/>
                                    </p:animMotion>
                                  </p:childTnLst>
                                </p:cTn>
                              </p:par>
                              <p:par>
                                <p:cTn id="7" presetID="0" presetClass="path" presetSubtype="0" accel="50000" decel="50000" fill="hold" nodeType="withEffect">
                                  <p:stCondLst>
                                    <p:cond delay="0"/>
                                  </p:stCondLst>
                                  <p:childTnLst>
                                    <p:animMotion origin="layout" path="M -2.60892E-6 -0.00864 C -0.10762 -0.0321 -0.21489 -0.05525 -0.29838 -0.05185 C -0.3817 -0.04815 -0.44089 -0.0176 -0.50008 0.01358 " pathEditMode="relative" rAng="0" ptsTypes="aaA">
                                      <p:cBhvr>
                                        <p:cTn id="8" dur="2000" fill="hold"/>
                                        <p:tgtEl>
                                          <p:spTgt spid="54"/>
                                        </p:tgtEl>
                                        <p:attrNameLst>
                                          <p:attrName>ppt_x</p:attrName>
                                          <p:attrName>ppt_y</p:attrName>
                                        </p:attrNameLst>
                                      </p:cBhvr>
                                      <p:rCtr x="-25013"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26</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
        <p:nvSpPr>
          <p:cNvPr id="48" name="TextBox 47"/>
          <p:cNvSpPr txBox="1"/>
          <p:nvPr/>
        </p:nvSpPr>
        <p:spPr>
          <a:xfrm>
            <a:off x="6887284" y="1566115"/>
            <a:ext cx="1862666" cy="646331"/>
          </a:xfrm>
          <a:prstGeom prst="rect">
            <a:avLst/>
          </a:prstGeom>
          <a:noFill/>
        </p:spPr>
        <p:txBody>
          <a:bodyPr wrap="square" rtlCol="0">
            <a:spAutoFit/>
          </a:bodyPr>
          <a:lstStyle/>
          <a:p>
            <a:r>
              <a:rPr lang="en-US" b="1" dirty="0" smtClean="0">
                <a:solidFill>
                  <a:schemeClr val="accent2"/>
                </a:solidFill>
              </a:rPr>
              <a:t>Dynamic load balancing</a:t>
            </a:r>
            <a:endParaRPr lang="en-US" b="1" dirty="0">
              <a:solidFill>
                <a:schemeClr val="accent2"/>
              </a:solidFill>
            </a:endParaRPr>
          </a:p>
        </p:txBody>
      </p:sp>
      <p:grpSp>
        <p:nvGrpSpPr>
          <p:cNvPr id="51" name="Group 50"/>
          <p:cNvGrpSpPr/>
          <p:nvPr/>
        </p:nvGrpSpPr>
        <p:grpSpPr>
          <a:xfrm>
            <a:off x="1543258" y="3690349"/>
            <a:ext cx="736415" cy="593214"/>
            <a:chOff x="2663975" y="3078238"/>
            <a:chExt cx="736415" cy="593214"/>
          </a:xfrm>
        </p:grpSpPr>
        <p:pic>
          <p:nvPicPr>
            <p:cNvPr id="52"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53"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grpSp>
        <p:nvGrpSpPr>
          <p:cNvPr id="54" name="Group 53"/>
          <p:cNvGrpSpPr/>
          <p:nvPr/>
        </p:nvGrpSpPr>
        <p:grpSpPr>
          <a:xfrm>
            <a:off x="1711442" y="1900673"/>
            <a:ext cx="412386" cy="610662"/>
            <a:chOff x="4715193" y="3721729"/>
            <a:chExt cx="412386" cy="610662"/>
          </a:xfrm>
        </p:grpSpPr>
        <p:pic>
          <p:nvPicPr>
            <p:cNvPr id="5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5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sp>
        <p:nvSpPr>
          <p:cNvPr id="57" name="Shape 676"/>
          <p:cNvSpPr/>
          <p:nvPr/>
        </p:nvSpPr>
        <p:spPr>
          <a:xfrm>
            <a:off x="460127" y="685601"/>
            <a:ext cx="2230238" cy="2492616"/>
          </a:xfrm>
          <a:prstGeom prst="mathMultiply">
            <a:avLst>
              <a:gd name="adj1" fmla="val 1536"/>
            </a:avLst>
          </a:prstGeom>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58" name="Shape 676"/>
          <p:cNvSpPr/>
          <p:nvPr/>
        </p:nvSpPr>
        <p:spPr>
          <a:xfrm>
            <a:off x="460127" y="2476388"/>
            <a:ext cx="2230238" cy="2492616"/>
          </a:xfrm>
          <a:prstGeom prst="mathMultiply">
            <a:avLst>
              <a:gd name="adj1" fmla="val 1536"/>
            </a:avLst>
          </a:prstGeom>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59" name="TextBox 58"/>
          <p:cNvSpPr txBox="1"/>
          <p:nvPr/>
        </p:nvSpPr>
        <p:spPr>
          <a:xfrm>
            <a:off x="6887284" y="2748122"/>
            <a:ext cx="1862666" cy="923330"/>
          </a:xfrm>
          <a:prstGeom prst="rect">
            <a:avLst/>
          </a:prstGeom>
          <a:noFill/>
        </p:spPr>
        <p:txBody>
          <a:bodyPr wrap="square" rtlCol="0">
            <a:spAutoFit/>
          </a:bodyPr>
          <a:lstStyle/>
          <a:p>
            <a:r>
              <a:rPr lang="en-US" b="1" dirty="0" smtClean="0">
                <a:solidFill>
                  <a:schemeClr val="accent3"/>
                </a:solidFill>
              </a:rPr>
              <a:t>Remediation and rebalance of workloads</a:t>
            </a:r>
            <a:endParaRPr lang="en-US" b="1" dirty="0">
              <a:solidFill>
                <a:schemeClr val="accent3"/>
              </a:solidFill>
            </a:endParaRPr>
          </a:p>
        </p:txBody>
      </p:sp>
    </p:spTree>
    <p:extLst>
      <p:ext uri="{BB962C8B-B14F-4D97-AF65-F5344CB8AC3E}">
        <p14:creationId xmlns:p14="http://schemas.microsoft.com/office/powerpoint/2010/main" val="194362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66933E-7 -3.33333E-6 C 0.08766 -0.03549 0.17549 -0.07068 0.24128 -0.07068 C 0.30706 -0.07037 0.35081 -0.03456 0.39507 0.00155 " pathEditMode="relative" rAng="0" ptsTypes="aaA">
                                      <p:cBhvr>
                                        <p:cTn id="6" dur="2000" fill="hold"/>
                                        <p:tgtEl>
                                          <p:spTgt spid="54"/>
                                        </p:tgtEl>
                                        <p:attrNameLst>
                                          <p:attrName>ppt_x</p:attrName>
                                          <p:attrName>ppt_y</p:attrName>
                                        </p:attrNameLst>
                                      </p:cBhvr>
                                      <p:rCtr x="19754" y="-3457"/>
                                    </p:animMotion>
                                  </p:childTnLst>
                                </p:cTn>
                              </p:par>
                              <p:par>
                                <p:cTn id="7" presetID="0" presetClass="path" presetSubtype="0" accel="50000" decel="50000" fill="hold" nodeType="withEffect">
                                  <p:stCondLst>
                                    <p:cond delay="0"/>
                                  </p:stCondLst>
                                  <p:childTnLst>
                                    <p:animMotion origin="layout" path="M 5.72718E-7 3.46106E-7 C 0.03436 -0.0343 0.06873 -0.06799 0.10309 -0.07077 C 0.13728 -0.07293 0.17147 -0.04481 0.20583 -0.01638 " pathEditMode="relative" rAng="0" ptsTypes="aaA">
                                      <p:cBhvr>
                                        <p:cTn id="8" dur="2000" fill="hold"/>
                                        <p:tgtEl>
                                          <p:spTgt spid="51"/>
                                        </p:tgtEl>
                                        <p:attrNameLst>
                                          <p:attrName>ppt_x</p:attrName>
                                          <p:attrName>ppt_y</p:attrName>
                                        </p:attrNameLst>
                                      </p:cBhvr>
                                      <p:rCtr x="10292" y="-3646"/>
                                    </p:animMotion>
                                  </p:childTnLst>
                                </p:cTn>
                              </p:par>
                            </p:childTnLst>
                          </p:cTn>
                        </p:par>
                      </p:childTnLst>
                    </p:cTn>
                  </p:par>
                  <p:par>
                    <p:cTn id="9" fill="hold">
                      <p:stCondLst>
                        <p:cond delay="indefinite"/>
                      </p:stCondLst>
                      <p:childTnLst>
                        <p:par>
                          <p:cTn id="10" fill="hold">
                            <p:stCondLst>
                              <p:cond delay="0"/>
                            </p:stCondLst>
                            <p:childTnLst>
                              <p:par>
                                <p:cTn id="11" presetID="16" presetClass="exit" presetSubtype="21" fill="hold" grpId="0" nodeType="clickEffect">
                                  <p:stCondLst>
                                    <p:cond delay="0"/>
                                  </p:stCondLst>
                                  <p:childTnLst>
                                    <p:animEffect transition="out" filter="barn(inVertical)">
                                      <p:cBhvr>
                                        <p:cTn id="12" dur="500"/>
                                        <p:tgtEl>
                                          <p:spTgt spid="58"/>
                                        </p:tgtEl>
                                      </p:cBhvr>
                                    </p:animEffect>
                                    <p:set>
                                      <p:cBhvr>
                                        <p:cTn id="13" dur="1" fill="hold">
                                          <p:stCondLst>
                                            <p:cond delay="499"/>
                                          </p:stCondLst>
                                        </p:cTn>
                                        <p:tgtEl>
                                          <p:spTgt spid="58"/>
                                        </p:tgtEl>
                                        <p:attrNameLst>
                                          <p:attrName>style.visibility</p:attrName>
                                        </p:attrNameLst>
                                      </p:cBhvr>
                                      <p:to>
                                        <p:strVal val="hidden"/>
                                      </p:to>
                                    </p:set>
                                  </p:childTnLst>
                                </p:cTn>
                              </p:par>
                              <p:par>
                                <p:cTn id="14" presetID="16" presetClass="exit" presetSubtype="21" fill="hold" grpId="0" nodeType="withEffect">
                                  <p:stCondLst>
                                    <p:cond delay="0"/>
                                  </p:stCondLst>
                                  <p:childTnLst>
                                    <p:animEffect transition="out" filter="barn(inVertical)">
                                      <p:cBhvr>
                                        <p:cTn id="15" dur="500"/>
                                        <p:tgtEl>
                                          <p:spTgt spid="57"/>
                                        </p:tgtEl>
                                      </p:cBhvr>
                                    </p:animEffect>
                                    <p:set>
                                      <p:cBhvr>
                                        <p:cTn id="16"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iStock_000006656924Large_frei-300x3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889" y="3223423"/>
            <a:ext cx="772558" cy="772558"/>
          </a:xfrm>
          <a:prstGeom prst="rect">
            <a:avLst/>
          </a:prstGeom>
        </p:spPr>
      </p:pic>
      <p:sp>
        <p:nvSpPr>
          <p:cNvPr id="2" name="Title 1"/>
          <p:cNvSpPr>
            <a:spLocks noGrp="1"/>
          </p:cNvSpPr>
          <p:nvPr>
            <p:ph type="title"/>
          </p:nvPr>
        </p:nvSpPr>
        <p:spPr/>
        <p:txBody>
          <a:bodyPr/>
          <a:lstStyle/>
          <a:p>
            <a:pPr algn="ctr"/>
            <a:r>
              <a:rPr lang="en-US" dirty="0" smtClean="0"/>
              <a:t>Each </a:t>
            </a:r>
            <a:r>
              <a:rPr lang="en-US" dirty="0"/>
              <a:t>Layer</a:t>
            </a:r>
            <a:r>
              <a:rPr lang="en-US" dirty="0" smtClean="0"/>
              <a:t> Upgradable with No Downtime</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27</a:t>
            </a:fld>
            <a:endParaRPr lang="en-US"/>
          </a:p>
        </p:txBody>
      </p:sp>
      <p:sp>
        <p:nvSpPr>
          <p:cNvPr id="7" name="Shape 1040"/>
          <p:cNvSpPr/>
          <p:nvPr/>
        </p:nvSpPr>
        <p:spPr>
          <a:xfrm>
            <a:off x="1365760" y="1069702"/>
            <a:ext cx="3066335" cy="2540000"/>
          </a:xfrm>
          <a:prstGeom prst="roundRect">
            <a:avLst>
              <a:gd name="adj" fmla="val 7665"/>
            </a:avLst>
          </a:prstGeom>
          <a:noFill/>
          <a:ln w="19050" cap="flat" cmpd="sng">
            <a:solidFill>
              <a:schemeClr val="bg1">
                <a:lumMod val="65000"/>
              </a:schemeClr>
            </a:solidFill>
            <a:prstDash val="dash"/>
            <a:round/>
            <a:headEnd type="none" w="med" len="med"/>
            <a:tailEnd type="none" w="med" len="med"/>
          </a:ln>
        </p:spPr>
        <p:txBody>
          <a:bodyPr vert="wordArtVert" lIns="91425" tIns="45700" rIns="91425" bIns="45700" anchor="ctr" anchorCtr="0">
            <a:noAutofit/>
          </a:bodyPr>
          <a:lstStyle/>
          <a:p>
            <a:pPr marL="0" marR="0" lvl="0" indent="0" algn="ctr" rtl="0">
              <a:spcBef>
                <a:spcPts val="0"/>
              </a:spcBef>
              <a:buNone/>
            </a:pPr>
            <a:endParaRPr sz="1800" b="0" i="0" u="none" strike="noStrike" cap="none" baseline="0" dirty="0">
              <a:solidFill>
                <a:srgbClr val="C5DED7"/>
              </a:solidFill>
              <a:latin typeface="Arial"/>
              <a:ea typeface="Arial"/>
              <a:cs typeface="Arial"/>
              <a:sym typeface="Arial"/>
            </a:endParaRPr>
          </a:p>
        </p:txBody>
      </p:sp>
      <p:sp>
        <p:nvSpPr>
          <p:cNvPr id="8" name="Shape 1041"/>
          <p:cNvSpPr/>
          <p:nvPr/>
        </p:nvSpPr>
        <p:spPr>
          <a:xfrm>
            <a:off x="1738547" y="1974577"/>
            <a:ext cx="2635249" cy="698500"/>
          </a:xfrm>
          <a:prstGeom prst="roundRect">
            <a:avLst>
              <a:gd name="adj" fmla="val 16667"/>
            </a:avLst>
          </a:prstGeom>
          <a:solidFill>
            <a:schemeClr val="accent2"/>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dirty="0" smtClean="0">
                <a:solidFill>
                  <a:schemeClr val="lt1"/>
                </a:solidFill>
              </a:rPr>
              <a:t>App R</a:t>
            </a:r>
            <a:r>
              <a:rPr lang="en-US" sz="1800" b="0" i="0" u="none" strike="noStrike" cap="none" baseline="0" dirty="0" smtClean="0">
                <a:solidFill>
                  <a:schemeClr val="lt1"/>
                </a:solidFill>
                <a:latin typeface="Arial"/>
                <a:ea typeface="Arial"/>
                <a:cs typeface="Arial"/>
                <a:sym typeface="Arial"/>
              </a:rPr>
              <a:t>untime*</a:t>
            </a:r>
            <a:endParaRPr lang="en-US" sz="1800" b="0" i="0" u="none" strike="noStrike" cap="none" baseline="0" dirty="0">
              <a:solidFill>
                <a:schemeClr val="lt1"/>
              </a:solidFill>
              <a:latin typeface="Arial"/>
              <a:ea typeface="Arial"/>
              <a:cs typeface="Arial"/>
              <a:sym typeface="Arial"/>
            </a:endParaRPr>
          </a:p>
        </p:txBody>
      </p:sp>
      <p:sp>
        <p:nvSpPr>
          <p:cNvPr id="9" name="Shape 1042"/>
          <p:cNvSpPr/>
          <p:nvPr/>
        </p:nvSpPr>
        <p:spPr>
          <a:xfrm>
            <a:off x="1738547" y="2825477"/>
            <a:ext cx="2635249" cy="698500"/>
          </a:xfrm>
          <a:prstGeom prst="roundRect">
            <a:avLst>
              <a:gd name="adj" fmla="val 16667"/>
            </a:avLst>
          </a:prstGeom>
          <a:solidFill>
            <a:schemeClr val="accent1"/>
          </a:soli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smtClean="0">
                <a:solidFill>
                  <a:schemeClr val="lt1"/>
                </a:solidFill>
              </a:rPr>
              <a:t>File system mapping</a:t>
            </a:r>
            <a:endParaRPr lang="en-US" sz="1800" dirty="0">
              <a:solidFill>
                <a:schemeClr val="lt1"/>
              </a:solidFill>
            </a:endParaRPr>
          </a:p>
        </p:txBody>
      </p:sp>
      <p:sp>
        <p:nvSpPr>
          <p:cNvPr id="10" name="Shape 1043"/>
          <p:cNvSpPr/>
          <p:nvPr/>
        </p:nvSpPr>
        <p:spPr>
          <a:xfrm>
            <a:off x="1738547" y="1142727"/>
            <a:ext cx="2635249" cy="698500"/>
          </a:xfrm>
          <a:prstGeom prst="roundRect">
            <a:avLst>
              <a:gd name="adj" fmla="val 16667"/>
            </a:avLst>
          </a:prstGeom>
          <a:solidFill>
            <a:schemeClr val="tx2"/>
          </a:solidFill>
          <a:ln w="127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dirty="0" smtClean="0">
                <a:solidFill>
                  <a:schemeClr val="lt1"/>
                </a:solidFill>
              </a:rPr>
              <a:t>A</a:t>
            </a:r>
            <a:r>
              <a:rPr lang="en-US" sz="1800" b="0" i="0" u="none" strike="noStrike" cap="none" baseline="0" dirty="0" smtClean="0">
                <a:solidFill>
                  <a:schemeClr val="lt1"/>
                </a:solidFill>
                <a:latin typeface="Arial"/>
                <a:ea typeface="Arial"/>
                <a:cs typeface="Arial"/>
                <a:sym typeface="Arial"/>
              </a:rPr>
              <a:t>pplication</a:t>
            </a:r>
            <a:endParaRPr lang="en-US" sz="1800" b="0" i="0" u="none" strike="noStrike" cap="none" baseline="0" dirty="0">
              <a:solidFill>
                <a:schemeClr val="lt1"/>
              </a:solidFill>
              <a:latin typeface="Arial"/>
              <a:ea typeface="Arial"/>
              <a:cs typeface="Arial"/>
              <a:sym typeface="Arial"/>
            </a:endParaRPr>
          </a:p>
        </p:txBody>
      </p:sp>
      <p:sp>
        <p:nvSpPr>
          <p:cNvPr id="11" name="Shape 1045"/>
          <p:cNvSpPr/>
          <p:nvPr/>
        </p:nvSpPr>
        <p:spPr>
          <a:xfrm>
            <a:off x="1228106" y="3685901"/>
            <a:ext cx="3414450" cy="698500"/>
          </a:xfrm>
          <a:prstGeom prst="roundRect">
            <a:avLst>
              <a:gd name="adj" fmla="val 16667"/>
            </a:avLst>
          </a:prstGeom>
          <a:solidFill>
            <a:schemeClr val="accent3"/>
          </a:soli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a:solidFill>
                  <a:schemeClr val="lt1"/>
                </a:solidFill>
              </a:rPr>
              <a:t>Linux host &amp; kernel</a:t>
            </a:r>
          </a:p>
        </p:txBody>
      </p:sp>
      <p:sp>
        <p:nvSpPr>
          <p:cNvPr id="12" name="Shape 1053"/>
          <p:cNvSpPr/>
          <p:nvPr/>
        </p:nvSpPr>
        <p:spPr>
          <a:xfrm>
            <a:off x="4988224" y="2825477"/>
            <a:ext cx="210276" cy="1558924"/>
          </a:xfrm>
          <a:prstGeom prst="rightBrace">
            <a:avLst>
              <a:gd name="adj1" fmla="val 38837"/>
              <a:gd name="adj2" fmla="val 50000"/>
            </a:avLst>
          </a:prstGeom>
          <a:noFill/>
          <a:ln w="19050" cap="flat" cmpd="sng">
            <a:solidFill>
              <a:srgbClr val="B3B3B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7" name="Rectangle 16"/>
          <p:cNvSpPr/>
          <p:nvPr/>
        </p:nvSpPr>
        <p:spPr>
          <a:xfrm>
            <a:off x="5742091" y="1566713"/>
            <a:ext cx="2451811" cy="59090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2"/>
                </a:solidFill>
              </a:rPr>
              <a:t>Blue-Green deploy</a:t>
            </a:r>
            <a:endParaRPr lang="en-US" sz="1600" dirty="0">
              <a:solidFill>
                <a:schemeClr val="tx2"/>
              </a:solidFill>
            </a:endParaRPr>
          </a:p>
        </p:txBody>
      </p:sp>
      <p:sp>
        <p:nvSpPr>
          <p:cNvPr id="19" name="Rectangle 18"/>
          <p:cNvSpPr/>
          <p:nvPr/>
        </p:nvSpPr>
        <p:spPr>
          <a:xfrm>
            <a:off x="5742091" y="3310185"/>
            <a:ext cx="2451811" cy="59090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2"/>
                </a:solidFill>
              </a:rPr>
              <a:t>Canary style deploy</a:t>
            </a:r>
            <a:endParaRPr lang="en-US" sz="1600" dirty="0">
              <a:solidFill>
                <a:schemeClr val="tx2"/>
              </a:solidFill>
            </a:endParaRPr>
          </a:p>
        </p:txBody>
      </p:sp>
      <p:sp>
        <p:nvSpPr>
          <p:cNvPr id="37" name="Shape 1055"/>
          <p:cNvSpPr/>
          <p:nvPr/>
        </p:nvSpPr>
        <p:spPr>
          <a:xfrm>
            <a:off x="4988224" y="1125254"/>
            <a:ext cx="210276" cy="1547823"/>
          </a:xfrm>
          <a:prstGeom prst="rightBrace">
            <a:avLst>
              <a:gd name="adj1" fmla="val 44938"/>
              <a:gd name="adj2" fmla="val 50000"/>
            </a:avLst>
          </a:prstGeom>
          <a:noFill/>
          <a:ln w="19050" cap="flat" cmpd="sng">
            <a:solidFill>
              <a:srgbClr val="B3B3B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5690" y="1629471"/>
            <a:ext cx="466401" cy="466401"/>
          </a:xfrm>
          <a:prstGeom prst="rect">
            <a:avLst/>
          </a:prstGeom>
        </p:spPr>
      </p:pic>
      <p:sp>
        <p:nvSpPr>
          <p:cNvPr id="6" name="TextBox 5"/>
          <p:cNvSpPr txBox="1"/>
          <p:nvPr/>
        </p:nvSpPr>
        <p:spPr>
          <a:xfrm>
            <a:off x="1142890" y="4686621"/>
            <a:ext cx="6261725" cy="261610"/>
          </a:xfrm>
          <a:prstGeom prst="rect">
            <a:avLst/>
          </a:prstGeom>
          <a:noFill/>
        </p:spPr>
        <p:txBody>
          <a:bodyPr wrap="none" rtlCol="0">
            <a:spAutoFit/>
          </a:bodyPr>
          <a:lstStyle/>
          <a:p>
            <a:r>
              <a:rPr lang="en-US" sz="1100" dirty="0" smtClean="0"/>
              <a:t>* e.g. Embedded webserver, app configurations, JRE, agents for services packaged as </a:t>
            </a:r>
            <a:r>
              <a:rPr lang="en-US" sz="1100" dirty="0" err="1" smtClean="0"/>
              <a:t>buildpacks</a:t>
            </a:r>
            <a:r>
              <a:rPr lang="en-US" sz="1100" dirty="0" smtClean="0"/>
              <a:t>  </a:t>
            </a:r>
            <a:endParaRPr lang="en-US" sz="1100" dirty="0"/>
          </a:p>
        </p:txBody>
      </p:sp>
      <p:sp>
        <p:nvSpPr>
          <p:cNvPr id="20" name="TextBox 19"/>
          <p:cNvSpPr txBox="1"/>
          <p:nvPr/>
        </p:nvSpPr>
        <p:spPr>
          <a:xfrm>
            <a:off x="1365759" y="1294163"/>
            <a:ext cx="369332" cy="2171200"/>
          </a:xfrm>
          <a:prstGeom prst="rect">
            <a:avLst/>
          </a:prstGeom>
          <a:noFill/>
        </p:spPr>
        <p:txBody>
          <a:bodyPr vert="wordArtVert" wrap="square" rtlCol="0">
            <a:spAutoFit/>
          </a:bodyPr>
          <a:lstStyle/>
          <a:p>
            <a:r>
              <a:rPr lang="en-US" sz="1200" dirty="0" smtClean="0">
                <a:solidFill>
                  <a:schemeClr val="tx1">
                    <a:lumMod val="50000"/>
                    <a:lumOff val="50000"/>
                  </a:schemeClr>
                </a:solidFill>
                <a:latin typeface="Arial"/>
                <a:cs typeface="Arial"/>
              </a:rPr>
              <a:t>C o n t a i n e r</a:t>
            </a:r>
            <a:endParaRPr lang="en-US" sz="1200" dirty="0">
              <a:solidFill>
                <a:schemeClr val="tx1">
                  <a:lumMod val="50000"/>
                  <a:lumOff val="50000"/>
                </a:schemeClr>
              </a:solidFill>
              <a:latin typeface="Arial"/>
              <a:cs typeface="Arial"/>
            </a:endParaRPr>
          </a:p>
        </p:txBody>
      </p:sp>
      <p:sp>
        <p:nvSpPr>
          <p:cNvPr id="5" name="Rectangle 4"/>
          <p:cNvSpPr/>
          <p:nvPr/>
        </p:nvSpPr>
        <p:spPr>
          <a:xfrm>
            <a:off x="9144000" y="1934413"/>
            <a:ext cx="2632895" cy="2154436"/>
          </a:xfrm>
          <a:prstGeom prst="rect">
            <a:avLst/>
          </a:prstGeom>
        </p:spPr>
        <p:txBody>
          <a:bodyPr wrap="square">
            <a:spAutoFit/>
          </a:bodyPr>
          <a:lstStyle/>
          <a:p>
            <a:r>
              <a:rPr lang="en-US" b="1" dirty="0"/>
              <a:t>Exploratory Questions:</a:t>
            </a:r>
          </a:p>
          <a:p>
            <a:pPr marL="285750" indent="-285750">
              <a:buFont typeface="Arial"/>
              <a:buChar char="•"/>
            </a:pPr>
            <a:r>
              <a:rPr lang="en-US" sz="1400" dirty="0"/>
              <a:t>How do they patch and upgrade today? </a:t>
            </a:r>
          </a:p>
          <a:p>
            <a:pPr marL="285750" indent="-285750">
              <a:buFont typeface="Arial"/>
              <a:buChar char="•"/>
            </a:pPr>
            <a:r>
              <a:rPr lang="en-US" sz="1400" dirty="0"/>
              <a:t>Do they do blue green deployments? </a:t>
            </a:r>
          </a:p>
          <a:p>
            <a:pPr marL="285750" indent="-285750">
              <a:buFont typeface="Arial"/>
              <a:buChar char="•"/>
            </a:pPr>
            <a:r>
              <a:rPr lang="en-US" sz="1400" dirty="0"/>
              <a:t>Are there any penalties to downtime or SLAs they are trying to meet? </a:t>
            </a:r>
          </a:p>
        </p:txBody>
      </p:sp>
    </p:spTree>
    <p:extLst>
      <p:ext uri="{BB962C8B-B14F-4D97-AF65-F5344CB8AC3E}">
        <p14:creationId xmlns:p14="http://schemas.microsoft.com/office/powerpoint/2010/main" val="21795290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3" name="Picture 2" descr="iphoneWhite-incexc-blank.jpg"/>
          <p:cNvPicPr>
            <a:picLocks noChangeAspect="1"/>
          </p:cNvPicPr>
          <p:nvPr/>
        </p:nvPicPr>
        <p:blipFill rotWithShape="1">
          <a:blip r:embed="rId3">
            <a:extLst>
              <a:ext uri="{28A0092B-C50C-407E-A947-70E740481C1C}">
                <a14:useLocalDpi xmlns:a14="http://schemas.microsoft.com/office/drawing/2010/main" val="0"/>
              </a:ext>
            </a:extLst>
          </a:blip>
          <a:srcRect l="20861" t="-2291" r="19426" b="55647"/>
          <a:stretch/>
        </p:blipFill>
        <p:spPr>
          <a:xfrm>
            <a:off x="1032477" y="-108122"/>
            <a:ext cx="6722989" cy="5251622"/>
          </a:xfrm>
          <a:prstGeom prst="rect">
            <a:avLst/>
          </a:prstGeom>
        </p:spPr>
      </p:pic>
      <p:pic>
        <p:nvPicPr>
          <p:cNvPr id="842" name="Shape 842"/>
          <p:cNvPicPr preferRelativeResize="0"/>
          <p:nvPr/>
        </p:nvPicPr>
        <p:blipFill rotWithShape="1">
          <a:blip r:embed="rId4">
            <a:alphaModFix/>
          </a:blip>
          <a:srcRect/>
          <a:stretch/>
        </p:blipFill>
        <p:spPr>
          <a:xfrm>
            <a:off x="5472807" y="3643580"/>
            <a:ext cx="894656" cy="894656"/>
          </a:xfrm>
          <a:prstGeom prst="rect">
            <a:avLst/>
          </a:prstGeom>
          <a:noFill/>
          <a:ln>
            <a:noFill/>
          </a:ln>
        </p:spPr>
      </p:pic>
      <p:sp>
        <p:nvSpPr>
          <p:cNvPr id="4" name="Rectangle 3"/>
          <p:cNvSpPr/>
          <p:nvPr/>
        </p:nvSpPr>
        <p:spPr>
          <a:xfrm>
            <a:off x="1577535" y="446505"/>
            <a:ext cx="5308059" cy="2867562"/>
          </a:xfrm>
          <a:prstGeom prst="rect">
            <a:avLst/>
          </a:prstGeom>
          <a:gradFill flip="none" rotWithShape="1">
            <a:gsLst>
              <a:gs pos="0">
                <a:schemeClr val="bg1"/>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4" name="Shape 844"/>
          <p:cNvPicPr preferRelativeResize="0"/>
          <p:nvPr/>
        </p:nvPicPr>
        <p:blipFill rotWithShape="1">
          <a:blip r:embed="rId5">
            <a:alphaModFix/>
          </a:blip>
          <a:srcRect/>
          <a:stretch/>
        </p:blipFill>
        <p:spPr>
          <a:xfrm>
            <a:off x="2155747" y="2298402"/>
            <a:ext cx="4278920" cy="1577513"/>
          </a:xfrm>
          <a:prstGeom prst="rect">
            <a:avLst/>
          </a:prstGeom>
          <a:solidFill>
            <a:schemeClr val="lt1"/>
          </a:solidFill>
          <a:ln w="25400" cap="flat" cmpd="sng">
            <a:noFill/>
            <a:prstDash val="solid"/>
            <a:round/>
            <a:headEnd type="none" w="med" len="med"/>
            <a:tailEnd type="none" w="med" len="med"/>
          </a:ln>
        </p:spPr>
      </p:pic>
      <p:sp>
        <p:nvSpPr>
          <p:cNvPr id="8" name="Title 1"/>
          <p:cNvSpPr txBox="1">
            <a:spLocks/>
          </p:cNvSpPr>
          <p:nvPr/>
        </p:nvSpPr>
        <p:spPr>
          <a:xfrm>
            <a:off x="113722" y="149918"/>
            <a:ext cx="8796928"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solidFill>
                  <a:schemeClr val="accent1"/>
                </a:solidFill>
                <a:latin typeface="Helvetica Neue"/>
                <a:ea typeface="Helvetica Neue"/>
                <a:cs typeface="Helvetica Neue"/>
                <a:sym typeface="Helvetica Neue"/>
              </a:rPr>
              <a:t>Patch With Rolling Deploys</a:t>
            </a:r>
            <a:endParaRPr lang="en-US" sz="2800" b="1" dirty="0">
              <a:solidFill>
                <a:schemeClr val="accent1"/>
              </a:solidFill>
              <a:latin typeface="+mn-lt"/>
            </a:endParaRPr>
          </a:p>
        </p:txBody>
      </p:sp>
      <p:sp>
        <p:nvSpPr>
          <p:cNvPr id="7" name="Slide Number Placeholder 2"/>
          <p:cNvSpPr>
            <a:spLocks noGrp="1"/>
          </p:cNvSpPr>
          <p:nvPr>
            <p:ph type="sldNum" sz="quarter" idx="12"/>
          </p:nvPr>
        </p:nvSpPr>
        <p:spPr>
          <a:xfrm>
            <a:off x="48247" y="4894447"/>
            <a:ext cx="373338" cy="273844"/>
          </a:xfrm>
        </p:spPr>
        <p:txBody>
          <a:bodyPr/>
          <a:lstStyle/>
          <a:p>
            <a:fld id="{ADA07C09-8A41-3B46-A636-3955072BBB4F}" type="slidenum">
              <a:rPr lang="en-US" smtClean="0"/>
              <a:pPr/>
              <a:t>28</a:t>
            </a:fld>
            <a:endParaRPr lang="en-US" dirty="0"/>
          </a:p>
        </p:txBody>
      </p:sp>
    </p:spTree>
    <p:extLst>
      <p:ext uri="{BB962C8B-B14F-4D97-AF65-F5344CB8AC3E}">
        <p14:creationId xmlns:p14="http://schemas.microsoft.com/office/powerpoint/2010/main" val="37158765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300" name="Shape 300"/>
          <p:cNvPicPr preferRelativeResize="0">
            <a:picLocks noChangeAspect="1"/>
          </p:cNvPicPr>
          <p:nvPr/>
        </p:nvPicPr>
        <p:blipFill rotWithShape="1">
          <a:blip r:embed="rId3">
            <a:alphaModFix/>
          </a:blip>
          <a:srcRect l="22278" t="1" r="27015" b="32292"/>
          <a:stretch/>
        </p:blipFill>
        <p:spPr>
          <a:xfrm>
            <a:off x="2" y="-11545"/>
            <a:ext cx="3941069" cy="5170932"/>
          </a:xfrm>
          <a:prstGeom prst="rect">
            <a:avLst/>
          </a:prstGeom>
          <a:noFill/>
          <a:ln>
            <a:noFill/>
          </a:ln>
        </p:spPr>
      </p:pic>
      <p:sp>
        <p:nvSpPr>
          <p:cNvPr id="2" name="Rectangle 1"/>
          <p:cNvSpPr/>
          <p:nvPr/>
        </p:nvSpPr>
        <p:spPr>
          <a:xfrm>
            <a:off x="-300120" y="1148594"/>
            <a:ext cx="4543778" cy="2062103"/>
          </a:xfrm>
          <a:prstGeom prst="rect">
            <a:avLst/>
          </a:prstGeom>
        </p:spPr>
        <p:txBody>
          <a:bodyPr wrap="square">
            <a:spAutoFit/>
          </a:bodyPr>
          <a:lstStyle/>
          <a:p>
            <a:pPr algn="ctr"/>
            <a:r>
              <a:rPr lang="en-US" sz="2800" dirty="0">
                <a:solidFill>
                  <a:schemeClr val="bg1"/>
                </a:solidFill>
              </a:rPr>
              <a:t>“Cloud is about </a:t>
            </a:r>
            <a:r>
              <a:rPr lang="en-US" sz="3200" b="1" dirty="0" smtClean="0">
                <a:solidFill>
                  <a:srgbClr val="4ABDAA"/>
                </a:solidFill>
              </a:rPr>
              <a:t>how </a:t>
            </a:r>
            <a:r>
              <a:rPr lang="en-US" sz="3200" b="1" dirty="0">
                <a:solidFill>
                  <a:srgbClr val="4ABDAA"/>
                </a:solidFill>
              </a:rPr>
              <a:t>computing </a:t>
            </a:r>
            <a:r>
              <a:rPr lang="en-US" sz="3200" b="1" dirty="0" smtClean="0">
                <a:solidFill>
                  <a:srgbClr val="4ABDAA"/>
                </a:solidFill>
              </a:rPr>
              <a:t>is </a:t>
            </a:r>
            <a:r>
              <a:rPr lang="en-US" sz="3200" b="1" dirty="0">
                <a:solidFill>
                  <a:srgbClr val="4ABDAA"/>
                </a:solidFill>
              </a:rPr>
              <a:t>done</a:t>
            </a:r>
            <a:r>
              <a:rPr lang="en-US" sz="3200" b="1" dirty="0" smtClean="0">
                <a:solidFill>
                  <a:srgbClr val="4ABDAA"/>
                </a:solidFill>
              </a:rPr>
              <a:t>,</a:t>
            </a:r>
            <a:br>
              <a:rPr lang="en-US" sz="3200" b="1" dirty="0" smtClean="0">
                <a:solidFill>
                  <a:srgbClr val="4ABDAA"/>
                </a:solidFill>
              </a:rPr>
            </a:br>
            <a:r>
              <a:rPr lang="en-US" sz="3200" b="1" dirty="0" smtClean="0">
                <a:solidFill>
                  <a:srgbClr val="4ABDAA"/>
                </a:solidFill>
              </a:rPr>
              <a:t>not </a:t>
            </a:r>
            <a:r>
              <a:rPr lang="en-US" sz="3200" b="1" dirty="0">
                <a:solidFill>
                  <a:srgbClr val="4ABDAA"/>
                </a:solidFill>
              </a:rPr>
              <a:t>where” </a:t>
            </a:r>
          </a:p>
          <a:p>
            <a:pPr algn="ctr"/>
            <a:r>
              <a:rPr lang="en-US" sz="1400" dirty="0" smtClean="0">
                <a:solidFill>
                  <a:schemeClr val="bg1"/>
                </a:solidFill>
              </a:rPr>
              <a:t/>
            </a:r>
            <a:br>
              <a:rPr lang="en-US" sz="1400" dirty="0" smtClean="0">
                <a:solidFill>
                  <a:schemeClr val="bg1"/>
                </a:solidFill>
              </a:rPr>
            </a:br>
            <a:r>
              <a:rPr lang="en-US" sz="1400" dirty="0" smtClean="0">
                <a:solidFill>
                  <a:schemeClr val="bg1"/>
                </a:solidFill>
              </a:rPr>
              <a:t> </a:t>
            </a:r>
            <a:r>
              <a:rPr lang="en-US" sz="1400" dirty="0">
                <a:solidFill>
                  <a:schemeClr val="bg1"/>
                </a:solidFill>
              </a:rPr>
              <a:t>Paul Maritz , Founding CEO</a:t>
            </a:r>
          </a:p>
        </p:txBody>
      </p:sp>
      <p:sp>
        <p:nvSpPr>
          <p:cNvPr id="3" name="TextBox 2"/>
          <p:cNvSpPr txBox="1"/>
          <p:nvPr/>
        </p:nvSpPr>
        <p:spPr>
          <a:xfrm>
            <a:off x="5182535" y="5317489"/>
            <a:ext cx="184666" cy="369332"/>
          </a:xfrm>
          <a:prstGeom prst="rect">
            <a:avLst/>
          </a:prstGeom>
          <a:noFill/>
        </p:spPr>
        <p:txBody>
          <a:bodyPr wrap="none" rtlCol="0">
            <a:spAutoFit/>
          </a:bodyPr>
          <a:lstStyle/>
          <a:p>
            <a:endParaRPr lang="en-US" dirty="0"/>
          </a:p>
        </p:txBody>
      </p:sp>
      <p:sp>
        <p:nvSpPr>
          <p:cNvPr id="11" name="Rounded Rectangle 10"/>
          <p:cNvSpPr/>
          <p:nvPr/>
        </p:nvSpPr>
        <p:spPr>
          <a:xfrm>
            <a:off x="4648105" y="1219191"/>
            <a:ext cx="966838" cy="426056"/>
          </a:xfrm>
          <a:prstGeom prst="roundRect">
            <a:avLst/>
          </a:prstGeom>
          <a:noFill/>
          <a:ln w="9525" cmpd="sng">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7F7F7F"/>
                </a:solidFill>
              </a:rPr>
              <a:t>CF BOSH </a:t>
            </a:r>
            <a:r>
              <a:rPr lang="en-US" sz="1200" dirty="0">
                <a:solidFill>
                  <a:srgbClr val="7F7F7F"/>
                </a:solidFill>
              </a:rPr>
              <a:t>Director</a:t>
            </a:r>
          </a:p>
        </p:txBody>
      </p:sp>
      <p:sp>
        <p:nvSpPr>
          <p:cNvPr id="14" name="Rounded Rectangle 13"/>
          <p:cNvSpPr/>
          <p:nvPr/>
        </p:nvSpPr>
        <p:spPr>
          <a:xfrm>
            <a:off x="4648105" y="1702061"/>
            <a:ext cx="967871" cy="652770"/>
          </a:xfrm>
          <a:prstGeom prst="roundRect">
            <a:avLst/>
          </a:prstGeom>
          <a:noFill/>
          <a:ln w="9525" cmpd="sng">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7F7F7F"/>
                </a:solidFill>
              </a:rPr>
              <a:t>Cloud Provider Interface</a:t>
            </a:r>
            <a:endParaRPr lang="en-US" sz="1200" dirty="0">
              <a:solidFill>
                <a:srgbClr val="7F7F7F"/>
              </a:solidFill>
            </a:endParaRPr>
          </a:p>
        </p:txBody>
      </p:sp>
      <p:sp>
        <p:nvSpPr>
          <p:cNvPr id="16" name="TextBox 15"/>
          <p:cNvSpPr txBox="1"/>
          <p:nvPr/>
        </p:nvSpPr>
        <p:spPr>
          <a:xfrm>
            <a:off x="5007336" y="3149547"/>
            <a:ext cx="869048" cy="276999"/>
          </a:xfrm>
          <a:prstGeom prst="rect">
            <a:avLst/>
          </a:prstGeom>
          <a:noFill/>
        </p:spPr>
        <p:txBody>
          <a:bodyPr wrap="none" rtlCol="0">
            <a:spAutoFit/>
          </a:bodyPr>
          <a:lstStyle/>
          <a:p>
            <a:r>
              <a:rPr lang="en-US" sz="1200" dirty="0" smtClean="0">
                <a:solidFill>
                  <a:srgbClr val="7F7F7F"/>
                </a:solidFill>
              </a:rPr>
              <a:t>Cloud API</a:t>
            </a:r>
            <a:endParaRPr lang="en-US" sz="1200" dirty="0">
              <a:solidFill>
                <a:srgbClr val="7F7F7F"/>
              </a:solidFill>
            </a:endParaRPr>
          </a:p>
        </p:txBody>
      </p:sp>
      <p:sp>
        <p:nvSpPr>
          <p:cNvPr id="58" name="Rounded Rectangle 57"/>
          <p:cNvSpPr/>
          <p:nvPr/>
        </p:nvSpPr>
        <p:spPr>
          <a:xfrm>
            <a:off x="5879637" y="1785411"/>
            <a:ext cx="2694992" cy="1234332"/>
          </a:xfrm>
          <a:prstGeom prst="roundRect">
            <a:avLst/>
          </a:prstGeom>
          <a:noFill/>
          <a:ln>
            <a:solidFill>
              <a:srgbClr val="868686"/>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ounded Rectangle 62"/>
          <p:cNvSpPr/>
          <p:nvPr/>
        </p:nvSpPr>
        <p:spPr>
          <a:xfrm>
            <a:off x="6003453" y="2863307"/>
            <a:ext cx="2503297" cy="480259"/>
          </a:xfrm>
          <a:prstGeom prst="roundRect">
            <a:avLst>
              <a:gd name="adj" fmla="val 1479"/>
            </a:avLst>
          </a:prstGeom>
          <a:noFill/>
          <a:ln w="9525" cmpd="sng">
            <a:solidFill>
              <a:srgbClr val="8893B4"/>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rgbClr val="7F7F7F"/>
                </a:solidFill>
              </a:rPr>
              <a:t>IaaS</a:t>
            </a:r>
            <a:endParaRPr lang="en-US" sz="1200" dirty="0">
              <a:solidFill>
                <a:srgbClr val="7F7F7F"/>
              </a:solidFill>
            </a:endParaRPr>
          </a:p>
        </p:txBody>
      </p:sp>
      <p:cxnSp>
        <p:nvCxnSpPr>
          <p:cNvPr id="291" name="Elbow Connector 290"/>
          <p:cNvCxnSpPr>
            <a:stCxn id="14" idx="2"/>
            <a:endCxn id="63" idx="1"/>
          </p:cNvCxnSpPr>
          <p:nvPr/>
        </p:nvCxnSpPr>
        <p:spPr>
          <a:xfrm rot="16200000" flipH="1">
            <a:off x="5193444" y="2293428"/>
            <a:ext cx="748606" cy="871412"/>
          </a:xfrm>
          <a:prstGeom prst="bentConnector2">
            <a:avLst/>
          </a:prstGeom>
          <a:ln w="9525" cmpd="sng">
            <a:tailEnd type="arrow"/>
          </a:ln>
          <a:effectLst/>
        </p:spPr>
        <p:style>
          <a:lnRef idx="2">
            <a:schemeClr val="accent1"/>
          </a:lnRef>
          <a:fillRef idx="0">
            <a:schemeClr val="accent1"/>
          </a:fillRef>
          <a:effectRef idx="1">
            <a:schemeClr val="accent1"/>
          </a:effectRef>
          <a:fontRef idx="minor">
            <a:schemeClr val="tx1"/>
          </a:fontRef>
        </p:style>
      </p:cxnSp>
      <p:sp>
        <p:nvSpPr>
          <p:cNvPr id="302" name="TextBox 301"/>
          <p:cNvSpPr txBox="1"/>
          <p:nvPr/>
        </p:nvSpPr>
        <p:spPr>
          <a:xfrm>
            <a:off x="5100018" y="3626632"/>
            <a:ext cx="3818398" cy="461665"/>
          </a:xfrm>
          <a:prstGeom prst="rect">
            <a:avLst/>
          </a:prstGeom>
          <a:noFill/>
        </p:spPr>
        <p:txBody>
          <a:bodyPr wrap="none" rtlCol="0">
            <a:spAutoFit/>
          </a:bodyPr>
          <a:lstStyle/>
          <a:p>
            <a:pPr algn="ctr"/>
            <a:r>
              <a:rPr lang="en-US" sz="1200" b="1" dirty="0" smtClean="0">
                <a:solidFill>
                  <a:schemeClr val="tx2"/>
                </a:solidFill>
              </a:rPr>
              <a:t>Multi-cloud Advantage:</a:t>
            </a:r>
          </a:p>
          <a:p>
            <a:pPr algn="ctr"/>
            <a:r>
              <a:rPr lang="en-US" sz="1200" b="1" dirty="0" smtClean="0">
                <a:solidFill>
                  <a:schemeClr val="tx2"/>
                </a:solidFill>
              </a:rPr>
              <a:t>Cloud </a:t>
            </a:r>
            <a:r>
              <a:rPr lang="en-US" sz="1200" b="1" dirty="0">
                <a:solidFill>
                  <a:schemeClr val="tx2"/>
                </a:solidFill>
              </a:rPr>
              <a:t>agnostic view of </a:t>
            </a:r>
            <a:r>
              <a:rPr lang="en-US" sz="1200" b="1" dirty="0" smtClean="0">
                <a:solidFill>
                  <a:schemeClr val="tx2"/>
                </a:solidFill>
              </a:rPr>
              <a:t>app &amp; platform </a:t>
            </a:r>
            <a:r>
              <a:rPr lang="en-US" sz="1200" b="1" dirty="0">
                <a:solidFill>
                  <a:schemeClr val="tx2"/>
                </a:solidFill>
              </a:rPr>
              <a:t>operations</a:t>
            </a:r>
          </a:p>
        </p:txBody>
      </p:sp>
      <p:grpSp>
        <p:nvGrpSpPr>
          <p:cNvPr id="37" name="Group 36"/>
          <p:cNvGrpSpPr/>
          <p:nvPr/>
        </p:nvGrpSpPr>
        <p:grpSpPr>
          <a:xfrm>
            <a:off x="5713311" y="2026684"/>
            <a:ext cx="1213239" cy="697152"/>
            <a:chOff x="6020917" y="1957416"/>
            <a:chExt cx="1213239" cy="697152"/>
          </a:xfrm>
        </p:grpSpPr>
        <p:grpSp>
          <p:nvGrpSpPr>
            <p:cNvPr id="38" name="Group 37"/>
            <p:cNvGrpSpPr/>
            <p:nvPr/>
          </p:nvGrpSpPr>
          <p:grpSpPr>
            <a:xfrm>
              <a:off x="6020917" y="1957416"/>
              <a:ext cx="1213239" cy="697152"/>
              <a:chOff x="6018175" y="1721328"/>
              <a:chExt cx="1340170" cy="942449"/>
            </a:xfrm>
          </p:grpSpPr>
          <p:pic>
            <p:nvPicPr>
              <p:cNvPr id="42" name="Picture 41"/>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43" name="Picture 42"/>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21328"/>
                <a:ext cx="1340170" cy="676954"/>
              </a:xfrm>
              <a:prstGeom prst="rect">
                <a:avLst/>
              </a:prstGeom>
            </p:spPr>
          </p:pic>
        </p:grpSp>
        <p:grpSp>
          <p:nvGrpSpPr>
            <p:cNvPr id="39" name="Group 38"/>
            <p:cNvGrpSpPr/>
            <p:nvPr/>
          </p:nvGrpSpPr>
          <p:grpSpPr>
            <a:xfrm>
              <a:off x="6311059" y="2101610"/>
              <a:ext cx="760699" cy="484791"/>
              <a:chOff x="6311059" y="2101610"/>
              <a:chExt cx="760699" cy="484791"/>
            </a:xfrm>
          </p:grpSpPr>
          <p:sp>
            <p:nvSpPr>
              <p:cNvPr id="40" name="Rectangle 39"/>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41" name="TextBox 40"/>
              <p:cNvSpPr txBox="1"/>
              <p:nvPr/>
            </p:nvSpPr>
            <p:spPr>
              <a:xfrm>
                <a:off x="6311059" y="2309402"/>
                <a:ext cx="760699"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grpSp>
        <p:nvGrpSpPr>
          <p:cNvPr id="44" name="Group 43"/>
          <p:cNvGrpSpPr/>
          <p:nvPr/>
        </p:nvGrpSpPr>
        <p:grpSpPr>
          <a:xfrm>
            <a:off x="6613834" y="2030487"/>
            <a:ext cx="1213239" cy="685608"/>
            <a:chOff x="6020917" y="1968961"/>
            <a:chExt cx="1213239" cy="685608"/>
          </a:xfrm>
        </p:grpSpPr>
        <p:grpSp>
          <p:nvGrpSpPr>
            <p:cNvPr id="45" name="Group 44"/>
            <p:cNvGrpSpPr/>
            <p:nvPr/>
          </p:nvGrpSpPr>
          <p:grpSpPr>
            <a:xfrm>
              <a:off x="6020917" y="1968961"/>
              <a:ext cx="1213239" cy="685608"/>
              <a:chOff x="6018175" y="1736934"/>
              <a:chExt cx="1340170" cy="926843"/>
            </a:xfrm>
          </p:grpSpPr>
          <p:pic>
            <p:nvPicPr>
              <p:cNvPr id="50" name="Picture 49"/>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51" name="Picture 50"/>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36934"/>
                <a:ext cx="1340170" cy="679875"/>
              </a:xfrm>
              <a:prstGeom prst="rect">
                <a:avLst/>
              </a:prstGeom>
            </p:spPr>
          </p:pic>
        </p:grpSp>
        <p:grpSp>
          <p:nvGrpSpPr>
            <p:cNvPr id="46" name="Group 45"/>
            <p:cNvGrpSpPr/>
            <p:nvPr/>
          </p:nvGrpSpPr>
          <p:grpSpPr>
            <a:xfrm>
              <a:off x="6356937" y="2101610"/>
              <a:ext cx="620504" cy="509814"/>
              <a:chOff x="6356937" y="2101610"/>
              <a:chExt cx="620504" cy="509814"/>
            </a:xfrm>
          </p:grpSpPr>
          <p:sp>
            <p:nvSpPr>
              <p:cNvPr id="48" name="Rectangle 47"/>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49" name="TextBox 48"/>
              <p:cNvSpPr txBox="1"/>
              <p:nvPr/>
            </p:nvSpPr>
            <p:spPr>
              <a:xfrm>
                <a:off x="6356937" y="2334425"/>
                <a:ext cx="620504"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grpSp>
        <p:nvGrpSpPr>
          <p:cNvPr id="52" name="Group 51"/>
          <p:cNvGrpSpPr/>
          <p:nvPr/>
        </p:nvGrpSpPr>
        <p:grpSpPr>
          <a:xfrm>
            <a:off x="7492875" y="2017558"/>
            <a:ext cx="1213239" cy="697153"/>
            <a:chOff x="6020917" y="1957416"/>
            <a:chExt cx="1213239" cy="697153"/>
          </a:xfrm>
        </p:grpSpPr>
        <p:grpSp>
          <p:nvGrpSpPr>
            <p:cNvPr id="53" name="Group 52"/>
            <p:cNvGrpSpPr/>
            <p:nvPr/>
          </p:nvGrpSpPr>
          <p:grpSpPr>
            <a:xfrm>
              <a:off x="6020917" y="1957416"/>
              <a:ext cx="1213239" cy="697153"/>
              <a:chOff x="6018175" y="1721327"/>
              <a:chExt cx="1340170" cy="942450"/>
            </a:xfrm>
          </p:grpSpPr>
          <p:pic>
            <p:nvPicPr>
              <p:cNvPr id="57" name="Picture 56"/>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59" name="Picture 58"/>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21327"/>
                <a:ext cx="1340170" cy="679875"/>
              </a:xfrm>
              <a:prstGeom prst="rect">
                <a:avLst/>
              </a:prstGeom>
            </p:spPr>
          </p:pic>
        </p:grpSp>
        <p:grpSp>
          <p:nvGrpSpPr>
            <p:cNvPr id="54" name="Group 53"/>
            <p:cNvGrpSpPr/>
            <p:nvPr/>
          </p:nvGrpSpPr>
          <p:grpSpPr>
            <a:xfrm>
              <a:off x="6355465" y="2101610"/>
              <a:ext cx="702631" cy="493329"/>
              <a:chOff x="6355465" y="2101610"/>
              <a:chExt cx="702631" cy="493329"/>
            </a:xfrm>
          </p:grpSpPr>
          <p:sp>
            <p:nvSpPr>
              <p:cNvPr id="55" name="Rectangle 54"/>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56" name="TextBox 55"/>
              <p:cNvSpPr txBox="1"/>
              <p:nvPr/>
            </p:nvSpPr>
            <p:spPr>
              <a:xfrm>
                <a:off x="6355465" y="2317940"/>
                <a:ext cx="702631"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cxnSp>
        <p:nvCxnSpPr>
          <p:cNvPr id="67" name="Straight Connector 66"/>
          <p:cNvCxnSpPr/>
          <p:nvPr/>
        </p:nvCxnSpPr>
        <p:spPr>
          <a:xfrm>
            <a:off x="5614943" y="1432219"/>
            <a:ext cx="112902" cy="0"/>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6315639" y="2700641"/>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5727845" y="1432219"/>
            <a:ext cx="8922" cy="1536114"/>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5736767" y="2956515"/>
            <a:ext cx="2386133" cy="0"/>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7210948" y="2701746"/>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8117909" y="2689928"/>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759625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265420" y="553742"/>
            <a:ext cx="3187700" cy="2197100"/>
            <a:chOff x="1265420" y="574736"/>
            <a:chExt cx="3187700" cy="2197100"/>
          </a:xfrm>
        </p:grpSpPr>
        <p:pic>
          <p:nvPicPr>
            <p:cNvPr id="29" name="Picture 28"/>
            <p:cNvPicPr>
              <a:picLocks noChangeAspect="1"/>
            </p:cNvPicPr>
            <p:nvPr/>
          </p:nvPicPr>
          <p:blipFill>
            <a:blip r:embed="rId3"/>
            <a:stretch>
              <a:fillRect/>
            </a:stretch>
          </p:blipFill>
          <p:spPr>
            <a:xfrm>
              <a:off x="1265420" y="574736"/>
              <a:ext cx="3187700" cy="2197100"/>
            </a:xfrm>
            <a:prstGeom prst="rect">
              <a:avLst/>
            </a:prstGeom>
          </p:spPr>
        </p:pic>
        <p:sp>
          <p:nvSpPr>
            <p:cNvPr id="30" name="TextBox 29"/>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1" name="TextBox 30"/>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2" name="TextBox 31"/>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33" name="Picture 32"/>
            <p:cNvPicPr>
              <a:picLocks noChangeAspect="1"/>
            </p:cNvPicPr>
            <p:nvPr/>
          </p:nvPicPr>
          <p:blipFill>
            <a:blip r:embed="rId4"/>
            <a:stretch>
              <a:fillRect/>
            </a:stretch>
          </p:blipFill>
          <p:spPr>
            <a:xfrm>
              <a:off x="3480758" y="1469415"/>
              <a:ext cx="642620" cy="433070"/>
            </a:xfrm>
            <a:prstGeom prst="rect">
              <a:avLst/>
            </a:prstGeom>
          </p:spPr>
        </p:pic>
        <p:pic>
          <p:nvPicPr>
            <p:cNvPr id="34" name="Picture 33"/>
            <p:cNvPicPr>
              <a:picLocks noChangeAspect="1"/>
            </p:cNvPicPr>
            <p:nvPr/>
          </p:nvPicPr>
          <p:blipFill>
            <a:blip r:embed="rId5"/>
            <a:stretch>
              <a:fillRect/>
            </a:stretch>
          </p:blipFill>
          <p:spPr>
            <a:xfrm>
              <a:off x="2746827" y="1453012"/>
              <a:ext cx="586740" cy="447040"/>
            </a:xfrm>
            <a:prstGeom prst="rect">
              <a:avLst/>
            </a:prstGeom>
          </p:spPr>
        </p:pic>
        <p:pic>
          <p:nvPicPr>
            <p:cNvPr id="35" name="Picture 34" descr="Java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36" name="Picture 35" descr="microsoft_.net_.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37" name="Picture 36" descr="nodej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38" name="Picture 37"/>
            <p:cNvPicPr>
              <a:picLocks noChangeAspect="1"/>
            </p:cNvPicPr>
            <p:nvPr/>
          </p:nvPicPr>
          <p:blipFill>
            <a:blip r:embed="rId9"/>
            <a:stretch>
              <a:fillRect/>
            </a:stretch>
          </p:blipFill>
          <p:spPr>
            <a:xfrm>
              <a:off x="4020470" y="967687"/>
              <a:ext cx="190500" cy="50800"/>
            </a:xfrm>
            <a:prstGeom prst="rect">
              <a:avLst/>
            </a:prstGeom>
          </p:spPr>
        </p:pic>
        <p:sp>
          <p:nvSpPr>
            <p:cNvPr id="39" name="Oval 38"/>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0" name="Oval 39"/>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41" name="Oval 40"/>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43" name="TextBox 42"/>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3</a:t>
            </a:fld>
            <a:endParaRPr lang="en-US"/>
          </a:p>
        </p:txBody>
      </p:sp>
      <p:sp>
        <p:nvSpPr>
          <p:cNvPr id="3"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9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mtClean="0"/>
              <a:pPr/>
              <a:t>3</a:t>
            </a:fld>
            <a:endParaRPr lang="en-US"/>
          </a:p>
        </p:txBody>
      </p:sp>
      <p:grpSp>
        <p:nvGrpSpPr>
          <p:cNvPr id="4" name="Group 3"/>
          <p:cNvGrpSpPr/>
          <p:nvPr/>
        </p:nvGrpSpPr>
        <p:grpSpPr>
          <a:xfrm>
            <a:off x="1265420" y="3046398"/>
            <a:ext cx="6578600" cy="1422400"/>
            <a:chOff x="1265420" y="3046398"/>
            <a:chExt cx="6578600" cy="1422400"/>
          </a:xfrm>
        </p:grpSpPr>
        <p:pic>
          <p:nvPicPr>
            <p:cNvPr id="5" name="Picture 4"/>
            <p:cNvPicPr>
              <a:picLocks noChangeAspect="1"/>
            </p:cNvPicPr>
            <p:nvPr/>
          </p:nvPicPr>
          <p:blipFill>
            <a:blip r:embed="rId10"/>
            <a:stretch>
              <a:fillRect/>
            </a:stretch>
          </p:blipFill>
          <p:spPr>
            <a:xfrm>
              <a:off x="1265420" y="3046398"/>
              <a:ext cx="6578600" cy="1422400"/>
            </a:xfrm>
            <a:prstGeom prst="rect">
              <a:avLst/>
            </a:prstGeom>
          </p:spPr>
        </p:pic>
        <p:pic>
          <p:nvPicPr>
            <p:cNvPr id="6" name="Picture 5" descr="imgre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7" name="TextBox 6"/>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8" name="TextBox 7"/>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9" name="TextBox 8"/>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10" name="Picture 9"/>
            <p:cNvPicPr>
              <a:picLocks noChangeAspect="1"/>
            </p:cNvPicPr>
            <p:nvPr/>
          </p:nvPicPr>
          <p:blipFill>
            <a:blip r:embed="rId12"/>
            <a:stretch>
              <a:fillRect/>
            </a:stretch>
          </p:blipFill>
          <p:spPr>
            <a:xfrm>
              <a:off x="4730136" y="3886190"/>
              <a:ext cx="596900" cy="355600"/>
            </a:xfrm>
            <a:prstGeom prst="rect">
              <a:avLst/>
            </a:prstGeom>
          </p:spPr>
        </p:pic>
        <p:pic>
          <p:nvPicPr>
            <p:cNvPr id="11" name="Picture 10"/>
            <p:cNvPicPr>
              <a:picLocks noChangeAspect="1"/>
            </p:cNvPicPr>
            <p:nvPr/>
          </p:nvPicPr>
          <p:blipFill>
            <a:blip r:embed="rId13"/>
            <a:stretch>
              <a:fillRect/>
            </a:stretch>
          </p:blipFill>
          <p:spPr>
            <a:xfrm>
              <a:off x="6447324" y="3152533"/>
              <a:ext cx="444500" cy="469900"/>
            </a:xfrm>
            <a:prstGeom prst="rect">
              <a:avLst/>
            </a:prstGeom>
          </p:spPr>
        </p:pic>
      </p:grpSp>
      <p:pic>
        <p:nvPicPr>
          <p:cNvPr id="12" name="Picture 11"/>
          <p:cNvPicPr>
            <a:picLocks noChangeAspect="1"/>
          </p:cNvPicPr>
          <p:nvPr/>
        </p:nvPicPr>
        <p:blipFill>
          <a:blip r:embed="rId14"/>
          <a:stretch>
            <a:fillRect/>
          </a:stretch>
        </p:blipFill>
        <p:spPr>
          <a:xfrm>
            <a:off x="2000460" y="4416964"/>
            <a:ext cx="4940300" cy="457200"/>
          </a:xfrm>
          <a:prstGeom prst="rect">
            <a:avLst/>
          </a:prstGeom>
        </p:spPr>
      </p:pic>
      <p:pic>
        <p:nvPicPr>
          <p:cNvPr id="13" name="Picture 12"/>
          <p:cNvPicPr>
            <a:picLocks noChangeAspect="1"/>
          </p:cNvPicPr>
          <p:nvPr/>
        </p:nvPicPr>
        <p:blipFill>
          <a:blip r:embed="rId15"/>
          <a:stretch>
            <a:fillRect/>
          </a:stretch>
        </p:blipFill>
        <p:spPr>
          <a:xfrm>
            <a:off x="240966" y="217325"/>
            <a:ext cx="977900" cy="4305300"/>
          </a:xfrm>
          <a:prstGeom prst="rect">
            <a:avLst/>
          </a:prstGeom>
        </p:spPr>
      </p:pic>
      <p:pic>
        <p:nvPicPr>
          <p:cNvPr id="14" name="Picture 13"/>
          <p:cNvPicPr>
            <a:picLocks noChangeAspect="1"/>
          </p:cNvPicPr>
          <p:nvPr/>
        </p:nvPicPr>
        <p:blipFill>
          <a:blip r:embed="rId16"/>
          <a:stretch>
            <a:fillRect/>
          </a:stretch>
        </p:blipFill>
        <p:spPr>
          <a:xfrm>
            <a:off x="2730609" y="3282254"/>
            <a:ext cx="336760" cy="298191"/>
          </a:xfrm>
          <a:prstGeom prst="rect">
            <a:avLst/>
          </a:prstGeom>
        </p:spPr>
      </p:pic>
      <p:sp>
        <p:nvSpPr>
          <p:cNvPr id="27" name="Rectangle 26"/>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 name="Group 14"/>
          <p:cNvGrpSpPr/>
          <p:nvPr/>
        </p:nvGrpSpPr>
        <p:grpSpPr>
          <a:xfrm>
            <a:off x="4656320" y="277798"/>
            <a:ext cx="3198195" cy="2494038"/>
            <a:chOff x="4656320" y="277798"/>
            <a:chExt cx="3198195" cy="2494038"/>
          </a:xfrm>
        </p:grpSpPr>
        <p:pic>
          <p:nvPicPr>
            <p:cNvPr id="16" name="Picture 15"/>
            <p:cNvPicPr>
              <a:picLocks noChangeAspect="1"/>
            </p:cNvPicPr>
            <p:nvPr/>
          </p:nvPicPr>
          <p:blipFill>
            <a:blip r:embed="rId3"/>
            <a:stretch>
              <a:fillRect/>
            </a:stretch>
          </p:blipFill>
          <p:spPr>
            <a:xfrm>
              <a:off x="4656320" y="574736"/>
              <a:ext cx="3187700" cy="2197100"/>
            </a:xfrm>
            <a:prstGeom prst="rect">
              <a:avLst/>
            </a:prstGeom>
          </p:spPr>
        </p:pic>
        <p:sp>
          <p:nvSpPr>
            <p:cNvPr id="17" name="TextBox 16"/>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18" name="TextBox 17"/>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19" name="TextBox 18"/>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20" name="TextBox 1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21" name="TextBox 20"/>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22" name="TextBox 21"/>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23" name="Picture 22"/>
            <p:cNvPicPr>
              <a:picLocks noChangeAspect="1"/>
            </p:cNvPicPr>
            <p:nvPr/>
          </p:nvPicPr>
          <p:blipFill>
            <a:blip r:embed="rId17"/>
            <a:stretch>
              <a:fillRect/>
            </a:stretch>
          </p:blipFill>
          <p:spPr>
            <a:xfrm>
              <a:off x="6211960" y="2153433"/>
              <a:ext cx="546100" cy="393700"/>
            </a:xfrm>
            <a:prstGeom prst="rect">
              <a:avLst/>
            </a:prstGeom>
          </p:spPr>
        </p:pic>
        <p:pic>
          <p:nvPicPr>
            <p:cNvPr id="24" name="Picture 23"/>
            <p:cNvPicPr>
              <a:picLocks noChangeAspect="1"/>
            </p:cNvPicPr>
            <p:nvPr/>
          </p:nvPicPr>
          <p:blipFill>
            <a:blip r:embed="rId18"/>
            <a:stretch>
              <a:fillRect/>
            </a:stretch>
          </p:blipFill>
          <p:spPr>
            <a:xfrm>
              <a:off x="6211960" y="1451684"/>
              <a:ext cx="546100" cy="393700"/>
            </a:xfrm>
            <a:prstGeom prst="rect">
              <a:avLst/>
            </a:prstGeom>
          </p:spPr>
        </p:pic>
        <p:pic>
          <p:nvPicPr>
            <p:cNvPr id="25" name="Picture 24"/>
            <p:cNvPicPr>
              <a:picLocks noChangeAspect="1"/>
            </p:cNvPicPr>
            <p:nvPr/>
          </p:nvPicPr>
          <p:blipFill>
            <a:blip r:embed="rId19"/>
            <a:stretch>
              <a:fillRect/>
            </a:stretch>
          </p:blipFill>
          <p:spPr>
            <a:xfrm>
              <a:off x="6211960" y="782322"/>
              <a:ext cx="546100" cy="393700"/>
            </a:xfrm>
            <a:prstGeom prst="rect">
              <a:avLst/>
            </a:prstGeom>
          </p:spPr>
        </p:pic>
        <p:sp>
          <p:nvSpPr>
            <p:cNvPr id="26" name="TextBox 25"/>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42" name="Rounded Rectangle 41"/>
          <p:cNvSpPr>
            <a:spLocks/>
          </p:cNvSpPr>
          <p:nvPr/>
        </p:nvSpPr>
        <p:spPr>
          <a:xfrm>
            <a:off x="4650980" y="559800"/>
            <a:ext cx="3200967" cy="2218848"/>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881739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Shape 1542"/>
          <p:cNvSpPr/>
          <p:nvPr/>
        </p:nvSpPr>
        <p:spPr>
          <a:xfrm>
            <a:off x="0" y="0"/>
            <a:ext cx="9144000" cy="5143499"/>
          </a:xfrm>
          <a:prstGeom prst="rect">
            <a:avLst/>
          </a:prstGeom>
          <a:solidFill>
            <a:srgbClr val="01786E"/>
          </a:solidFill>
          <a:ln>
            <a:noFill/>
          </a:ln>
        </p:spPr>
        <p:txBody>
          <a:bodyPr lIns="91400" tIns="45700" rIns="91400" bIns="45700" anchor="ctr" anchorCtr="0">
            <a:noAutofit/>
          </a:bodyPr>
          <a:lstStyle/>
          <a:p>
            <a:pPr marL="0" marR="0" lvl="0" indent="0" algn="ctr" rtl="0">
              <a:spcBef>
                <a:spcPts val="0"/>
              </a:spcBef>
              <a:buNone/>
            </a:pPr>
            <a:endParaRPr sz="1400">
              <a:solidFill>
                <a:srgbClr val="009A91"/>
              </a:solidFill>
              <a:latin typeface="Arial"/>
              <a:ea typeface="Arial"/>
              <a:cs typeface="Arial"/>
              <a:sym typeface="Arial"/>
            </a:endParaRPr>
          </a:p>
        </p:txBody>
      </p:sp>
      <p:sp>
        <p:nvSpPr>
          <p:cNvPr id="1543" name="Shape 1543"/>
          <p:cNvSpPr txBox="1"/>
          <p:nvPr/>
        </p:nvSpPr>
        <p:spPr>
          <a:xfrm>
            <a:off x="2800846" y="1488451"/>
            <a:ext cx="3540804" cy="1180770"/>
          </a:xfrm>
          <a:prstGeom prst="rect">
            <a:avLst/>
          </a:prstGeom>
          <a:noFill/>
          <a:ln>
            <a:noFill/>
          </a:ln>
        </p:spPr>
        <p:txBody>
          <a:bodyPr lIns="0" tIns="0" rIns="0" bIns="0" anchor="t" anchorCtr="0">
            <a:noAutofit/>
          </a:bodyPr>
          <a:lstStyle/>
          <a:p>
            <a:pPr marL="0" marR="0" lvl="0" indent="0" algn="ctr" rtl="0">
              <a:lnSpc>
                <a:spcPct val="90000"/>
              </a:lnSpc>
              <a:spcBef>
                <a:spcPts val="0"/>
              </a:spcBef>
              <a:buClr>
                <a:srgbClr val="283D49"/>
              </a:buClr>
              <a:buSzPct val="25000"/>
              <a:buFont typeface="Arial"/>
              <a:buNone/>
            </a:pPr>
            <a:r>
              <a:rPr lang="en" sz="9600" b="1">
                <a:solidFill>
                  <a:srgbClr val="283D49"/>
                </a:solidFill>
                <a:latin typeface="Arial"/>
                <a:ea typeface="Arial"/>
                <a:cs typeface="Arial"/>
                <a:sym typeface="Arial"/>
              </a:rPr>
              <a:t>Q&amp;A</a:t>
            </a:r>
          </a:p>
        </p:txBody>
      </p:sp>
      <p:pic>
        <p:nvPicPr>
          <p:cNvPr id="1544" name="Shape 1544" descr="Pivotal_TealOnWhite_RGB-2.eps"/>
          <p:cNvPicPr preferRelativeResize="0"/>
          <p:nvPr/>
        </p:nvPicPr>
        <p:blipFill rotWithShape="1">
          <a:blip r:embed="rId3">
            <a:alphaModFix/>
          </a:blip>
          <a:srcRect/>
          <a:stretch/>
        </p:blipFill>
        <p:spPr>
          <a:xfrm>
            <a:off x="3878414" y="3250274"/>
            <a:ext cx="1493009" cy="349555"/>
          </a:xfrm>
          <a:prstGeom prst="rect">
            <a:avLst/>
          </a:prstGeom>
          <a:noFill/>
          <a:ln>
            <a:noFill/>
          </a:ln>
        </p:spPr>
      </p:pic>
    </p:spTree>
    <p:extLst>
      <p:ext uri="{BB962C8B-B14F-4D97-AF65-F5344CB8AC3E}">
        <p14:creationId xmlns:p14="http://schemas.microsoft.com/office/powerpoint/2010/main" val="14364045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8" descr="photo-1428342319217-5fdaf6d7898e.jpeg"/>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 y="0"/>
            <a:ext cx="9143999" cy="5148072"/>
          </a:xfrm>
          <a:prstGeom prst="rect">
            <a:avLst/>
          </a:prstGeom>
        </p:spPr>
      </p:pic>
      <p:sp>
        <p:nvSpPr>
          <p:cNvPr id="11" name="Shape 251"/>
          <p:cNvSpPr/>
          <p:nvPr/>
        </p:nvSpPr>
        <p:spPr>
          <a:xfrm>
            <a:off x="0" y="0"/>
            <a:ext cx="9144000" cy="5143500"/>
          </a:xfrm>
          <a:prstGeom prst="rect">
            <a:avLst/>
          </a:prstGeom>
          <a:solidFill>
            <a:srgbClr val="182730">
              <a:alpha val="70000"/>
            </a:srgbClr>
          </a:solidFill>
          <a:ln>
            <a:noFill/>
          </a:ln>
        </p:spPr>
        <p:txBody>
          <a:bodyPr lIns="91425" tIns="45700" rIns="91425" bIns="45700" anchor="ctr" anchorCtr="0">
            <a:noAutofit/>
          </a:bodyPr>
          <a:lstStyle/>
          <a:p>
            <a:pPr algn="ctr" defTabSz="914400"/>
            <a:endParaRPr kern="0" dirty="0">
              <a:solidFill>
                <a:srgbClr val="FFFFFF"/>
              </a:solidFill>
              <a:latin typeface="Arial"/>
              <a:ea typeface="Arial"/>
              <a:cs typeface="Arial"/>
              <a:sym typeface="Arial"/>
              <a:rtl val="0"/>
            </a:endParaRPr>
          </a:p>
        </p:txBody>
      </p:sp>
      <p:pic>
        <p:nvPicPr>
          <p:cNvPr id="12" name="Picture 11"/>
          <p:cNvPicPr>
            <a:picLocks noChangeAspect="1"/>
          </p:cNvPicPr>
          <p:nvPr/>
        </p:nvPicPr>
        <p:blipFill>
          <a:blip r:embed="rId4"/>
          <a:stretch>
            <a:fillRect/>
          </a:stretch>
        </p:blipFill>
        <p:spPr>
          <a:xfrm>
            <a:off x="1724637" y="1933066"/>
            <a:ext cx="5694726" cy="1227312"/>
          </a:xfrm>
          <a:prstGeom prst="rect">
            <a:avLst/>
          </a:prstGeom>
        </p:spPr>
      </p:pic>
    </p:spTree>
    <p:extLst>
      <p:ext uri="{BB962C8B-B14F-4D97-AF65-F5344CB8AC3E}">
        <p14:creationId xmlns:p14="http://schemas.microsoft.com/office/powerpoint/2010/main" val="228814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Shape 1114"/>
          <p:cNvSpPr txBox="1">
            <a:spLocks noGrp="1"/>
          </p:cNvSpPr>
          <p:nvPr>
            <p:ph type="title"/>
          </p:nvPr>
        </p:nvSpPr>
        <p:spPr>
          <a:xfrm>
            <a:off x="113721" y="149918"/>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rgbClr val="008774"/>
              </a:buClr>
              <a:buSzPct val="25000"/>
              <a:buFont typeface="Arial"/>
              <a:buNone/>
            </a:pPr>
            <a:r>
              <a:rPr lang="en" sz="2800" b="1" i="0" u="none" strike="noStrike" cap="none">
                <a:solidFill>
                  <a:srgbClr val="008774"/>
                </a:solidFill>
                <a:latin typeface="Arial"/>
                <a:ea typeface="Arial"/>
                <a:cs typeface="Arial"/>
                <a:sym typeface="Arial"/>
              </a:rPr>
              <a:t>Streamlining Developer Workflows</a:t>
            </a:r>
          </a:p>
        </p:txBody>
      </p:sp>
      <p:pic>
        <p:nvPicPr>
          <p:cNvPr id="1115" name="Shape 1115" descr="platform.png"/>
          <p:cNvPicPr preferRelativeResize="0"/>
          <p:nvPr/>
        </p:nvPicPr>
        <p:blipFill rotWithShape="1">
          <a:blip r:embed="rId3">
            <a:alphaModFix/>
          </a:blip>
          <a:srcRect/>
          <a:stretch/>
        </p:blipFill>
        <p:spPr>
          <a:xfrm>
            <a:off x="4869432" y="3028076"/>
            <a:ext cx="1016000" cy="1016000"/>
          </a:xfrm>
          <a:prstGeom prst="rect">
            <a:avLst/>
          </a:prstGeom>
          <a:noFill/>
          <a:ln>
            <a:noFill/>
          </a:ln>
        </p:spPr>
      </p:pic>
      <p:cxnSp>
        <p:nvCxnSpPr>
          <p:cNvPr id="1116" name="Shape 1116"/>
          <p:cNvCxnSpPr/>
          <p:nvPr/>
        </p:nvCxnSpPr>
        <p:spPr>
          <a:xfrm rot="10800000">
            <a:off x="4571342" y="2343150"/>
            <a:ext cx="0" cy="2743199"/>
          </a:xfrm>
          <a:prstGeom prst="straightConnector1">
            <a:avLst/>
          </a:prstGeom>
          <a:noFill/>
          <a:ln w="9525" cap="flat" cmpd="sng">
            <a:solidFill>
              <a:schemeClr val="dk1"/>
            </a:solidFill>
            <a:prstDash val="solid"/>
            <a:round/>
            <a:headEnd type="none" w="med" len="med"/>
            <a:tailEnd type="none" w="med" len="med"/>
          </a:ln>
        </p:spPr>
      </p:cxnSp>
      <p:pic>
        <p:nvPicPr>
          <p:cNvPr id="1117" name="Shape 1117" descr="Snowflake.png"/>
          <p:cNvPicPr preferRelativeResize="0"/>
          <p:nvPr/>
        </p:nvPicPr>
        <p:blipFill rotWithShape="1">
          <a:blip r:embed="rId4">
            <a:alphaModFix/>
          </a:blip>
          <a:srcRect/>
          <a:stretch/>
        </p:blipFill>
        <p:spPr>
          <a:xfrm>
            <a:off x="546343" y="3028076"/>
            <a:ext cx="1014984" cy="1014984"/>
          </a:xfrm>
          <a:prstGeom prst="rect">
            <a:avLst/>
          </a:prstGeom>
          <a:noFill/>
          <a:ln>
            <a:noFill/>
          </a:ln>
        </p:spPr>
      </p:pic>
      <p:sp>
        <p:nvSpPr>
          <p:cNvPr id="1118" name="Shape 1118"/>
          <p:cNvSpPr txBox="1"/>
          <p:nvPr/>
        </p:nvSpPr>
        <p:spPr>
          <a:xfrm>
            <a:off x="1618028" y="2861577"/>
            <a:ext cx="2649172" cy="1569658"/>
          </a:xfrm>
          <a:prstGeom prst="rect">
            <a:avLst/>
          </a:prstGeom>
          <a:noFill/>
          <a:ln>
            <a:noFill/>
          </a:ln>
        </p:spPr>
        <p:txBody>
          <a:bodyPr lIns="91425" tIns="45700" rIns="91425" bIns="45700" anchor="t" anchorCtr="0">
            <a:noAutofit/>
          </a:bodyPr>
          <a:lstStyle/>
          <a:p>
            <a:pPr marL="285743" marR="0" lvl="0" indent="-285743" algn="l" rtl="0">
              <a:spcBef>
                <a:spcPts val="0"/>
              </a:spcBef>
              <a:buClr>
                <a:srgbClr val="FF0000"/>
              </a:buClr>
              <a:buSzPct val="100000"/>
              <a:buFont typeface="Arial"/>
              <a:buChar char="●"/>
            </a:pPr>
            <a:r>
              <a:rPr lang="en" sz="1200">
                <a:solidFill>
                  <a:schemeClr val="dk1"/>
                </a:solidFill>
                <a:latin typeface="Arial"/>
                <a:ea typeface="Arial"/>
                <a:cs typeface="Arial"/>
                <a:sym typeface="Arial"/>
              </a:rPr>
              <a:t>Complex/Custom Configurations</a:t>
            </a:r>
          </a:p>
          <a:p>
            <a:pPr marL="285743" marR="0" lvl="0" indent="-285743" algn="l" rtl="0">
              <a:spcBef>
                <a:spcPts val="0"/>
              </a:spcBef>
              <a:buClr>
                <a:srgbClr val="FF0000"/>
              </a:buClr>
              <a:buSzPct val="100000"/>
              <a:buFont typeface="Arial"/>
              <a:buChar char="●"/>
            </a:pPr>
            <a:r>
              <a:rPr lang="en" sz="1200">
                <a:solidFill>
                  <a:schemeClr val="dk1"/>
                </a:solidFill>
                <a:latin typeface="Arial"/>
                <a:ea typeface="Arial"/>
                <a:cs typeface="Arial"/>
                <a:sym typeface="Arial"/>
              </a:rPr>
              <a:t>Ad hoc, Incomplete Automation</a:t>
            </a:r>
          </a:p>
          <a:p>
            <a:pPr marL="285743" marR="0" lvl="0" indent="-285743" algn="l" rtl="0">
              <a:spcBef>
                <a:spcPts val="0"/>
              </a:spcBef>
              <a:buClr>
                <a:srgbClr val="FF0000"/>
              </a:buClr>
              <a:buSzPct val="100000"/>
              <a:buFont typeface="Arial"/>
              <a:buChar char="●"/>
            </a:pPr>
            <a:r>
              <a:rPr lang="en" sz="1200">
                <a:solidFill>
                  <a:schemeClr val="dk1"/>
                </a:solidFill>
                <a:latin typeface="Arial"/>
                <a:ea typeface="Arial"/>
                <a:cs typeface="Arial"/>
                <a:sym typeface="Arial"/>
              </a:rPr>
              <a:t>Redundant work for cross-cutting concerns</a:t>
            </a:r>
          </a:p>
          <a:p>
            <a:pPr marL="285743" marR="0" lvl="0" indent="-285743" algn="l" rtl="0">
              <a:spcBef>
                <a:spcPts val="0"/>
              </a:spcBef>
              <a:buClr>
                <a:srgbClr val="FF0000"/>
              </a:buClr>
              <a:buSzPct val="100000"/>
              <a:buFont typeface="Arial"/>
              <a:buChar char="●"/>
            </a:pPr>
            <a:r>
              <a:rPr lang="en" sz="1200">
                <a:solidFill>
                  <a:schemeClr val="dk1"/>
                </a:solidFill>
                <a:latin typeface="Arial"/>
                <a:ea typeface="Arial"/>
                <a:cs typeface="Arial"/>
                <a:sym typeface="Arial"/>
              </a:rPr>
              <a:t>Difficult to Port/Replicate</a:t>
            </a:r>
          </a:p>
          <a:p>
            <a:pPr marL="285743" marR="0" lvl="0" indent="-285743" algn="l" rtl="0">
              <a:spcBef>
                <a:spcPts val="0"/>
              </a:spcBef>
              <a:buClr>
                <a:srgbClr val="FF0000"/>
              </a:buClr>
              <a:buSzPct val="100000"/>
              <a:buFont typeface="Arial"/>
              <a:buChar char="●"/>
            </a:pPr>
            <a:r>
              <a:rPr lang="en" sz="1200">
                <a:solidFill>
                  <a:schemeClr val="dk1"/>
                </a:solidFill>
                <a:latin typeface="Arial"/>
                <a:ea typeface="Arial"/>
                <a:cs typeface="Arial"/>
                <a:sym typeface="Arial"/>
              </a:rPr>
              <a:t>Maintenance Overhead</a:t>
            </a:r>
          </a:p>
          <a:p>
            <a:pPr marL="285743" marR="0" lvl="0" indent="-285743" algn="l" rtl="0">
              <a:spcBef>
                <a:spcPts val="0"/>
              </a:spcBef>
              <a:buClr>
                <a:srgbClr val="FF0000"/>
              </a:buClr>
              <a:buSzPct val="100000"/>
              <a:buFont typeface="Arial"/>
              <a:buChar char="●"/>
            </a:pPr>
            <a:r>
              <a:rPr lang="en" sz="1200">
                <a:solidFill>
                  <a:schemeClr val="dk1"/>
                </a:solidFill>
                <a:latin typeface="Arial"/>
                <a:ea typeface="Arial"/>
                <a:cs typeface="Arial"/>
                <a:sym typeface="Arial"/>
              </a:rPr>
              <a:t>Infrastructure Failure Sensitive</a:t>
            </a:r>
          </a:p>
        </p:txBody>
      </p:sp>
      <p:sp>
        <p:nvSpPr>
          <p:cNvPr id="1119" name="Shape 1119"/>
          <p:cNvSpPr txBox="1"/>
          <p:nvPr/>
        </p:nvSpPr>
        <p:spPr>
          <a:xfrm>
            <a:off x="565916" y="2408391"/>
            <a:ext cx="2664081" cy="369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b="1" u="sng" dirty="0">
                <a:solidFill>
                  <a:schemeClr val="dk1"/>
                </a:solidFill>
                <a:latin typeface="Arial"/>
                <a:ea typeface="Arial"/>
                <a:cs typeface="Arial"/>
                <a:sym typeface="Arial"/>
              </a:rPr>
              <a:t>Snowflake Automation</a:t>
            </a:r>
          </a:p>
        </p:txBody>
      </p:sp>
      <p:sp>
        <p:nvSpPr>
          <p:cNvPr id="1120" name="Shape 1120"/>
          <p:cNvSpPr txBox="1"/>
          <p:nvPr/>
        </p:nvSpPr>
        <p:spPr>
          <a:xfrm>
            <a:off x="600895" y="4598605"/>
            <a:ext cx="3300899" cy="307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b="1">
                <a:solidFill>
                  <a:schemeClr val="dk1"/>
                </a:solidFill>
                <a:latin typeface="Arial"/>
                <a:ea typeface="Arial"/>
                <a:cs typeface="Arial"/>
                <a:sym typeface="Arial"/>
              </a:rPr>
              <a:t>Manual, Slow, Inflexible, Error-Prone</a:t>
            </a:r>
          </a:p>
        </p:txBody>
      </p:sp>
      <p:sp>
        <p:nvSpPr>
          <p:cNvPr id="1121" name="Shape 1121"/>
          <p:cNvSpPr txBox="1"/>
          <p:nvPr/>
        </p:nvSpPr>
        <p:spPr>
          <a:xfrm>
            <a:off x="5986192" y="2843235"/>
            <a:ext cx="2924457" cy="1754324"/>
          </a:xfrm>
          <a:prstGeom prst="rect">
            <a:avLst/>
          </a:prstGeom>
          <a:noFill/>
          <a:ln>
            <a:noFill/>
          </a:ln>
        </p:spPr>
        <p:txBody>
          <a:bodyPr lIns="91425" tIns="45700" rIns="91425" bIns="45700" anchor="t" anchorCtr="0">
            <a:noAutofit/>
          </a:bodyPr>
          <a:lstStyle/>
          <a:p>
            <a:pPr marL="285743" marR="0" lvl="0" indent="-285743" algn="l" rtl="0">
              <a:spcBef>
                <a:spcPts val="0"/>
              </a:spcBef>
              <a:buClr>
                <a:srgbClr val="008000"/>
              </a:buClr>
              <a:buSzPct val="100000"/>
              <a:buFont typeface="Noto Sans Symbols"/>
              <a:buChar char="✓"/>
            </a:pPr>
            <a:r>
              <a:rPr lang="en" sz="1200">
                <a:solidFill>
                  <a:schemeClr val="dk1"/>
                </a:solidFill>
                <a:latin typeface="Arial"/>
                <a:ea typeface="Arial"/>
                <a:cs typeface="Arial"/>
                <a:sym typeface="Arial"/>
              </a:rPr>
              <a:t>Consistent Contracts</a:t>
            </a:r>
          </a:p>
          <a:p>
            <a:pPr marL="285743" marR="0" lvl="0" indent="-285743" algn="l" rtl="0">
              <a:spcBef>
                <a:spcPts val="0"/>
              </a:spcBef>
              <a:buClr>
                <a:srgbClr val="008000"/>
              </a:buClr>
              <a:buSzPct val="100000"/>
              <a:buFont typeface="Noto Sans Symbols"/>
              <a:buChar char="✓"/>
            </a:pPr>
            <a:r>
              <a:rPr lang="en" sz="1200">
                <a:solidFill>
                  <a:schemeClr val="dk1"/>
                </a:solidFill>
                <a:latin typeface="Arial"/>
                <a:ea typeface="Arial"/>
                <a:cs typeface="Arial"/>
                <a:sym typeface="Arial"/>
              </a:rPr>
              <a:t>Fully Automated, Repeatable platform managed DevOps processes</a:t>
            </a:r>
          </a:p>
          <a:p>
            <a:pPr marL="285743" marR="0" lvl="0" indent="-285743" algn="l" rtl="0">
              <a:spcBef>
                <a:spcPts val="0"/>
              </a:spcBef>
              <a:buClr>
                <a:srgbClr val="008000"/>
              </a:buClr>
              <a:buSzPct val="100000"/>
              <a:buFont typeface="Noto Sans Symbols"/>
              <a:buChar char="✓"/>
            </a:pPr>
            <a:r>
              <a:rPr lang="en" sz="1200">
                <a:solidFill>
                  <a:schemeClr val="dk1"/>
                </a:solidFill>
                <a:latin typeface="Arial"/>
                <a:ea typeface="Arial"/>
                <a:cs typeface="Arial"/>
                <a:sym typeface="Arial"/>
              </a:rPr>
              <a:t>Developer + Ops Friendly Constructs</a:t>
            </a:r>
          </a:p>
          <a:p>
            <a:pPr marL="285743" marR="0" lvl="0" indent="-285743" algn="l" rtl="0">
              <a:spcBef>
                <a:spcPts val="0"/>
              </a:spcBef>
              <a:buClr>
                <a:srgbClr val="008000"/>
              </a:buClr>
              <a:buSzPct val="100000"/>
              <a:buFont typeface="Noto Sans Symbols"/>
              <a:buChar char="✓"/>
            </a:pPr>
            <a:r>
              <a:rPr lang="en" sz="1200">
                <a:solidFill>
                  <a:schemeClr val="dk1"/>
                </a:solidFill>
                <a:latin typeface="Arial"/>
                <a:ea typeface="Arial"/>
                <a:cs typeface="Arial"/>
                <a:sym typeface="Arial"/>
              </a:rPr>
              <a:t>Easy to move/re-architect apps</a:t>
            </a:r>
          </a:p>
          <a:p>
            <a:pPr marL="285743" marR="0" lvl="0" indent="-285743" algn="l" rtl="0">
              <a:spcBef>
                <a:spcPts val="0"/>
              </a:spcBef>
              <a:buClr>
                <a:srgbClr val="008000"/>
              </a:buClr>
              <a:buSzPct val="100000"/>
              <a:buFont typeface="Noto Sans Symbols"/>
              <a:buChar char="✓"/>
            </a:pPr>
            <a:r>
              <a:rPr lang="en" sz="1200">
                <a:solidFill>
                  <a:schemeClr val="dk1"/>
                </a:solidFill>
                <a:latin typeface="Arial"/>
                <a:ea typeface="Arial"/>
                <a:cs typeface="Arial"/>
                <a:sym typeface="Arial"/>
              </a:rPr>
              <a:t>Infrastructure Failure Agnostic</a:t>
            </a:r>
          </a:p>
          <a:p>
            <a:pPr marL="285743" marR="0" lvl="0" indent="-285743" algn="l" rtl="0">
              <a:spcBef>
                <a:spcPts val="0"/>
              </a:spcBef>
              <a:buClr>
                <a:srgbClr val="008000"/>
              </a:buClr>
              <a:buFont typeface="Noto Sans Symbols"/>
              <a:buNone/>
            </a:pPr>
            <a:endParaRPr sz="1200">
              <a:solidFill>
                <a:schemeClr val="dk1"/>
              </a:solidFill>
              <a:latin typeface="Arial"/>
              <a:ea typeface="Arial"/>
              <a:cs typeface="Arial"/>
              <a:sym typeface="Arial"/>
            </a:endParaRPr>
          </a:p>
        </p:txBody>
      </p:sp>
      <p:sp>
        <p:nvSpPr>
          <p:cNvPr id="1122" name="Shape 1122"/>
          <p:cNvSpPr txBox="1"/>
          <p:nvPr/>
        </p:nvSpPr>
        <p:spPr>
          <a:xfrm>
            <a:off x="5508360" y="2431019"/>
            <a:ext cx="2689553" cy="369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b="1" u="sng">
                <a:solidFill>
                  <a:schemeClr val="dk1"/>
                </a:solidFill>
                <a:latin typeface="Arial"/>
                <a:ea typeface="Arial"/>
                <a:cs typeface="Arial"/>
                <a:sym typeface="Arial"/>
              </a:rPr>
              <a:t>Structured Automation</a:t>
            </a:r>
          </a:p>
        </p:txBody>
      </p:sp>
      <p:sp>
        <p:nvSpPr>
          <p:cNvPr id="1123" name="Shape 1123"/>
          <p:cNvSpPr txBox="1"/>
          <p:nvPr/>
        </p:nvSpPr>
        <p:spPr>
          <a:xfrm>
            <a:off x="5437901" y="4552950"/>
            <a:ext cx="2839235" cy="307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b="1">
                <a:solidFill>
                  <a:schemeClr val="dk1"/>
                </a:solidFill>
                <a:latin typeface="Arial"/>
                <a:ea typeface="Arial"/>
                <a:cs typeface="Arial"/>
                <a:sym typeface="Arial"/>
              </a:rPr>
              <a:t>Automated, Fast, Flexible, Safe</a:t>
            </a:r>
          </a:p>
        </p:txBody>
      </p:sp>
      <p:sp>
        <p:nvSpPr>
          <p:cNvPr id="1124" name="Shape 1124"/>
          <p:cNvSpPr/>
          <p:nvPr/>
        </p:nvSpPr>
        <p:spPr>
          <a:xfrm>
            <a:off x="152400" y="612997"/>
            <a:ext cx="2237812"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a:solidFill>
                  <a:srgbClr val="000000"/>
                </a:solidFill>
                <a:latin typeface="Arial"/>
                <a:ea typeface="Arial"/>
                <a:cs typeface="Arial"/>
                <a:sym typeface="Arial"/>
              </a:rPr>
              <a:t>Reducing Overhead</a:t>
            </a:r>
          </a:p>
        </p:txBody>
      </p:sp>
      <p:grpSp>
        <p:nvGrpSpPr>
          <p:cNvPr id="1125" name="Shape 1125"/>
          <p:cNvGrpSpPr/>
          <p:nvPr/>
        </p:nvGrpSpPr>
        <p:grpSpPr>
          <a:xfrm rot="-2700000">
            <a:off x="5551111" y="2962069"/>
            <a:ext cx="2286000" cy="914399"/>
            <a:chOff x="4114800" y="742950"/>
            <a:chExt cx="2286000" cy="914400"/>
          </a:xfrm>
        </p:grpSpPr>
        <p:sp>
          <p:nvSpPr>
            <p:cNvPr id="1126" name="Shape 1126"/>
            <p:cNvSpPr/>
            <p:nvPr/>
          </p:nvSpPr>
          <p:spPr>
            <a:xfrm>
              <a:off x="4114800" y="742950"/>
              <a:ext cx="2286000" cy="914400"/>
            </a:xfrm>
            <a:custGeom>
              <a:avLst/>
              <a:gdLst/>
              <a:ahLst/>
              <a:cxnLst/>
              <a:rect l="0" t="0" r="0" b="0"/>
              <a:pathLst>
                <a:path w="120000" h="120000" extrusionOk="0">
                  <a:moveTo>
                    <a:pt x="13333" y="20000"/>
                  </a:moveTo>
                  <a:cubicBezTo>
                    <a:pt x="10387" y="20000"/>
                    <a:pt x="8000" y="25969"/>
                    <a:pt x="8000" y="33333"/>
                  </a:cubicBezTo>
                  <a:lnTo>
                    <a:pt x="8000" y="86666"/>
                  </a:lnTo>
                  <a:cubicBezTo>
                    <a:pt x="8000" y="94030"/>
                    <a:pt x="10387" y="100000"/>
                    <a:pt x="13333" y="100000"/>
                  </a:cubicBezTo>
                  <a:lnTo>
                    <a:pt x="106666" y="100000"/>
                  </a:lnTo>
                  <a:cubicBezTo>
                    <a:pt x="109612" y="100000"/>
                    <a:pt x="112000" y="94030"/>
                    <a:pt x="112000" y="86666"/>
                  </a:cubicBezTo>
                  <a:lnTo>
                    <a:pt x="112000" y="33333"/>
                  </a:lnTo>
                  <a:cubicBezTo>
                    <a:pt x="112000" y="25969"/>
                    <a:pt x="109612" y="20000"/>
                    <a:pt x="106666" y="20000"/>
                  </a:cubicBezTo>
                  <a:close/>
                  <a:moveTo>
                    <a:pt x="8000" y="0"/>
                  </a:moveTo>
                  <a:lnTo>
                    <a:pt x="111999" y="0"/>
                  </a:lnTo>
                  <a:cubicBezTo>
                    <a:pt x="116418" y="0"/>
                    <a:pt x="120000" y="8954"/>
                    <a:pt x="120000" y="20000"/>
                  </a:cubicBezTo>
                  <a:lnTo>
                    <a:pt x="120000" y="99999"/>
                  </a:lnTo>
                  <a:cubicBezTo>
                    <a:pt x="120000" y="111045"/>
                    <a:pt x="116418" y="120000"/>
                    <a:pt x="111999" y="120000"/>
                  </a:cubicBezTo>
                  <a:lnTo>
                    <a:pt x="8000" y="120000"/>
                  </a:lnTo>
                  <a:cubicBezTo>
                    <a:pt x="3581" y="120000"/>
                    <a:pt x="0" y="111045"/>
                    <a:pt x="0" y="99999"/>
                  </a:cubicBezTo>
                  <a:lnTo>
                    <a:pt x="0" y="20000"/>
                  </a:lnTo>
                  <a:cubicBezTo>
                    <a:pt x="0" y="8954"/>
                    <a:pt x="3581" y="0"/>
                    <a:pt x="8000" y="0"/>
                  </a:cubicBezTo>
                  <a:close/>
                </a:path>
              </a:pathLst>
            </a:custGeom>
            <a:solidFill>
              <a:srgbClr val="FF0000"/>
            </a:solidFill>
            <a:ln w="9525" cap="flat" cmpd="sng">
              <a:solidFill>
                <a:srgbClr val="FF0000"/>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27" name="Shape 1127"/>
            <p:cNvSpPr txBox="1"/>
            <p:nvPr/>
          </p:nvSpPr>
          <p:spPr>
            <a:xfrm>
              <a:off x="4572000" y="971550"/>
              <a:ext cx="1433055"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400" b="1">
                  <a:solidFill>
                    <a:srgbClr val="FF0000"/>
                  </a:solidFill>
                  <a:latin typeface="Arial"/>
                  <a:ea typeface="Arial"/>
                  <a:cs typeface="Arial"/>
                  <a:sym typeface="Arial"/>
                </a:rPr>
                <a:t>Platform</a:t>
              </a:r>
            </a:p>
          </p:txBody>
        </p:sp>
      </p:grpSp>
      <p:pic>
        <p:nvPicPr>
          <p:cNvPr id="1128" name="Shape 1128"/>
          <p:cNvPicPr preferRelativeResize="0"/>
          <p:nvPr/>
        </p:nvPicPr>
        <p:blipFill rotWithShape="1">
          <a:blip r:embed="rId5">
            <a:alphaModFix/>
          </a:blip>
          <a:srcRect/>
          <a:stretch/>
        </p:blipFill>
        <p:spPr>
          <a:xfrm>
            <a:off x="1447800" y="920241"/>
            <a:ext cx="7134278" cy="1752600"/>
          </a:xfrm>
          <a:prstGeom prst="rect">
            <a:avLst/>
          </a:prstGeom>
          <a:noFill/>
          <a:ln>
            <a:noFill/>
          </a:ln>
        </p:spPr>
      </p:pic>
      <p:sp>
        <p:nvSpPr>
          <p:cNvPr id="1129" name="Shape 1129"/>
          <p:cNvSpPr/>
          <p:nvPr/>
        </p:nvSpPr>
        <p:spPr>
          <a:xfrm>
            <a:off x="7808714" y="1286030"/>
            <a:ext cx="1030486" cy="361637"/>
          </a:xfrm>
          <a:prstGeom prst="rect">
            <a:avLst/>
          </a:prstGeom>
          <a:noFill/>
          <a:ln>
            <a:noFill/>
          </a:ln>
        </p:spPr>
        <p:txBody>
          <a:bodyPr lIns="19050" tIns="19050" rIns="19050" bIns="19050" anchor="ctr" anchorCtr="0">
            <a:noAutofit/>
          </a:bodyPr>
          <a:lstStyle/>
          <a:p>
            <a:pPr marL="0" marR="0" lvl="0" indent="0" algn="ctr" rtl="0">
              <a:spcBef>
                <a:spcPts val="0"/>
              </a:spcBef>
              <a:buSzPct val="25000"/>
              <a:buNone/>
            </a:pPr>
            <a:r>
              <a:rPr lang="en" sz="700">
                <a:solidFill>
                  <a:srgbClr val="4C4C4C"/>
                </a:solidFill>
                <a:latin typeface="Arial"/>
                <a:ea typeface="Arial"/>
                <a:cs typeface="Arial"/>
                <a:sym typeface="Arial"/>
              </a:rPr>
              <a:t>Source: “Electric Cloud LinkedIn Survey to software developers”</a:t>
            </a:r>
          </a:p>
        </p:txBody>
      </p:sp>
      <p:grpSp>
        <p:nvGrpSpPr>
          <p:cNvPr id="1130" name="Shape 1130"/>
          <p:cNvGrpSpPr/>
          <p:nvPr/>
        </p:nvGrpSpPr>
        <p:grpSpPr>
          <a:xfrm>
            <a:off x="1066800" y="1047750"/>
            <a:ext cx="1928465" cy="990600"/>
            <a:chOff x="607174" y="1893682"/>
            <a:chExt cx="2408835" cy="1237354"/>
          </a:xfrm>
        </p:grpSpPr>
        <p:sp>
          <p:nvSpPr>
            <p:cNvPr id="1131" name="Shape 1131"/>
            <p:cNvSpPr txBox="1"/>
            <p:nvPr/>
          </p:nvSpPr>
          <p:spPr>
            <a:xfrm>
              <a:off x="607174" y="2315558"/>
              <a:ext cx="2408835" cy="339573"/>
            </a:xfrm>
            <a:prstGeom prst="rect">
              <a:avLst/>
            </a:prstGeom>
            <a:noFill/>
            <a:ln>
              <a:noFill/>
            </a:ln>
          </p:spPr>
          <p:txBody>
            <a:bodyPr lIns="50775" tIns="50775" rIns="50775" bIns="50775" anchor="ctr" anchorCtr="0">
              <a:noAutofit/>
            </a:bodyPr>
            <a:lstStyle/>
            <a:p>
              <a:pPr marL="0" marR="0" lvl="0" indent="0" algn="r" rtl="0">
                <a:spcBef>
                  <a:spcPts val="0"/>
                </a:spcBef>
                <a:buSzPct val="25000"/>
                <a:buNone/>
              </a:pPr>
              <a:r>
                <a:rPr lang="en" sz="1100">
                  <a:solidFill>
                    <a:srgbClr val="4C4C4C"/>
                  </a:solidFill>
                  <a:latin typeface="Arial"/>
                  <a:ea typeface="Arial"/>
                  <a:cs typeface="Arial"/>
                  <a:sym typeface="Arial"/>
                </a:rPr>
                <a:t>Administrative tasks</a:t>
              </a:r>
            </a:p>
          </p:txBody>
        </p:sp>
        <p:sp>
          <p:nvSpPr>
            <p:cNvPr id="1132" name="Shape 1132"/>
            <p:cNvSpPr txBox="1"/>
            <p:nvPr/>
          </p:nvSpPr>
          <p:spPr>
            <a:xfrm>
              <a:off x="607174" y="1893682"/>
              <a:ext cx="2408835" cy="339573"/>
            </a:xfrm>
            <a:prstGeom prst="rect">
              <a:avLst/>
            </a:prstGeom>
            <a:noFill/>
            <a:ln>
              <a:noFill/>
            </a:ln>
          </p:spPr>
          <p:txBody>
            <a:bodyPr lIns="50775" tIns="50775" rIns="50775" bIns="50775" anchor="ctr" anchorCtr="0">
              <a:noAutofit/>
            </a:bodyPr>
            <a:lstStyle/>
            <a:p>
              <a:pPr marL="0" marR="0" lvl="0" indent="0" algn="r" rtl="0">
                <a:spcBef>
                  <a:spcPts val="0"/>
                </a:spcBef>
                <a:buSzPct val="25000"/>
                <a:buNone/>
              </a:pPr>
              <a:r>
                <a:rPr lang="en" sz="1100">
                  <a:solidFill>
                    <a:srgbClr val="4C4C4C"/>
                  </a:solidFill>
                  <a:latin typeface="Arial"/>
                  <a:ea typeface="Arial"/>
                  <a:cs typeface="Arial"/>
                  <a:sym typeface="Arial"/>
                </a:rPr>
                <a:t>Design and Coding</a:t>
              </a:r>
            </a:p>
          </p:txBody>
        </p:sp>
        <p:sp>
          <p:nvSpPr>
            <p:cNvPr id="1133" name="Shape 1133"/>
            <p:cNvSpPr txBox="1"/>
            <p:nvPr/>
          </p:nvSpPr>
          <p:spPr>
            <a:xfrm>
              <a:off x="607174" y="2098116"/>
              <a:ext cx="2408835" cy="339573"/>
            </a:xfrm>
            <a:prstGeom prst="rect">
              <a:avLst/>
            </a:prstGeom>
            <a:noFill/>
            <a:ln>
              <a:noFill/>
            </a:ln>
          </p:spPr>
          <p:txBody>
            <a:bodyPr lIns="50775" tIns="50775" rIns="50775" bIns="50775" anchor="ctr" anchorCtr="0">
              <a:noAutofit/>
            </a:bodyPr>
            <a:lstStyle/>
            <a:p>
              <a:pPr marL="0" marR="0" lvl="0" indent="0" algn="r" rtl="0">
                <a:spcBef>
                  <a:spcPts val="0"/>
                </a:spcBef>
                <a:buSzPct val="25000"/>
                <a:buNone/>
              </a:pPr>
              <a:r>
                <a:rPr lang="en" sz="1100">
                  <a:solidFill>
                    <a:srgbClr val="4C4C4C"/>
                  </a:solidFill>
                  <a:latin typeface="Arial"/>
                  <a:ea typeface="Arial"/>
                  <a:cs typeface="Arial"/>
                  <a:sym typeface="Arial"/>
                </a:rPr>
                <a:t>Brainstorming</a:t>
              </a:r>
            </a:p>
          </p:txBody>
        </p:sp>
        <p:sp>
          <p:nvSpPr>
            <p:cNvPr id="1134" name="Shape 1134"/>
            <p:cNvSpPr txBox="1"/>
            <p:nvPr/>
          </p:nvSpPr>
          <p:spPr>
            <a:xfrm>
              <a:off x="607174" y="2791463"/>
              <a:ext cx="2408835" cy="339573"/>
            </a:xfrm>
            <a:prstGeom prst="rect">
              <a:avLst/>
            </a:prstGeom>
            <a:noFill/>
            <a:ln>
              <a:noFill/>
            </a:ln>
          </p:spPr>
          <p:txBody>
            <a:bodyPr lIns="50775" tIns="50775" rIns="50775" bIns="50775" anchor="ctr" anchorCtr="0">
              <a:noAutofit/>
            </a:bodyPr>
            <a:lstStyle/>
            <a:p>
              <a:pPr marL="0" marR="0" lvl="0" indent="0" algn="r" rtl="0">
                <a:spcBef>
                  <a:spcPts val="0"/>
                </a:spcBef>
                <a:buSzPct val="25000"/>
                <a:buNone/>
              </a:pPr>
              <a:r>
                <a:rPr lang="en" sz="1100">
                  <a:solidFill>
                    <a:srgbClr val="4C4C4C"/>
                  </a:solidFill>
                  <a:latin typeface="Arial"/>
                  <a:ea typeface="Arial"/>
                  <a:cs typeface="Arial"/>
                  <a:sym typeface="Arial"/>
                </a:rPr>
                <a:t>Waiting for Test/Build</a:t>
              </a:r>
            </a:p>
          </p:txBody>
        </p:sp>
        <p:sp>
          <p:nvSpPr>
            <p:cNvPr id="1135" name="Shape 1135"/>
            <p:cNvSpPr txBox="1"/>
            <p:nvPr/>
          </p:nvSpPr>
          <p:spPr>
            <a:xfrm>
              <a:off x="607174" y="2559950"/>
              <a:ext cx="2408835" cy="339573"/>
            </a:xfrm>
            <a:prstGeom prst="rect">
              <a:avLst/>
            </a:prstGeom>
            <a:noFill/>
            <a:ln>
              <a:noFill/>
            </a:ln>
          </p:spPr>
          <p:txBody>
            <a:bodyPr lIns="50775" tIns="50775" rIns="50775" bIns="50775" anchor="ctr" anchorCtr="0">
              <a:noAutofit/>
            </a:bodyPr>
            <a:lstStyle/>
            <a:p>
              <a:pPr marL="0" marR="0" lvl="0" indent="0" algn="r" rtl="0">
                <a:spcBef>
                  <a:spcPts val="0"/>
                </a:spcBef>
                <a:buSzPct val="25000"/>
                <a:buNone/>
              </a:pPr>
              <a:r>
                <a:rPr lang="en" sz="1100">
                  <a:solidFill>
                    <a:srgbClr val="4C4C4C"/>
                  </a:solidFill>
                  <a:latin typeface="Arial"/>
                  <a:ea typeface="Arial"/>
                  <a:cs typeface="Arial"/>
                  <a:sym typeface="Arial"/>
                </a:rPr>
                <a:t>Managing Environments </a:t>
              </a:r>
            </a:p>
          </p:txBody>
        </p:sp>
      </p:grpSp>
      <p:sp>
        <p:nvSpPr>
          <p:cNvPr id="1136" name="Shape 1136"/>
          <p:cNvSpPr txBox="1"/>
          <p:nvPr/>
        </p:nvSpPr>
        <p:spPr>
          <a:xfrm>
            <a:off x="3200400" y="2071281"/>
            <a:ext cx="2910794" cy="271868"/>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4C4C4C"/>
              </a:buClr>
              <a:buSzPct val="25000"/>
              <a:buFont typeface="Arial"/>
              <a:buNone/>
            </a:pPr>
            <a:r>
              <a:rPr lang="en" sz="1050" b="1" i="0" u="none" strike="noStrike" cap="none">
                <a:solidFill>
                  <a:srgbClr val="4C4C4C"/>
                </a:solidFill>
                <a:latin typeface="Arial"/>
                <a:ea typeface="Arial"/>
                <a:cs typeface="Arial"/>
                <a:sym typeface="Arial"/>
              </a:rPr>
              <a:t>Average Hours/Week</a:t>
            </a:r>
          </a:p>
        </p:txBody>
      </p:sp>
      <p:sp>
        <p:nvSpPr>
          <p:cNvPr id="1137" name="Shape 1137"/>
          <p:cNvSpPr/>
          <p:nvPr/>
        </p:nvSpPr>
        <p:spPr>
          <a:xfrm>
            <a:off x="2977811" y="1377441"/>
            <a:ext cx="2889587" cy="597865"/>
          </a:xfrm>
          <a:prstGeom prst="rect">
            <a:avLst/>
          </a:prstGeom>
          <a:noFill/>
          <a:ln w="38100" cap="flat" cmpd="sng">
            <a:solidFill>
              <a:srgbClr val="FF0000">
                <a:alpha val="77647"/>
              </a:srgbClr>
            </a:solidFill>
            <a:prstDash val="dash"/>
            <a:miter/>
            <a:headEnd type="none" w="med" len="med"/>
            <a:tailEnd type="none" w="med" len="med"/>
          </a:ln>
        </p:spPr>
        <p:txBody>
          <a:bodyPr lIns="0" tIns="0" rIns="0" bIns="0" anchor="ctr" anchorCtr="0">
            <a:noAutofit/>
          </a:bodyPr>
          <a:lstStyle/>
          <a:p>
            <a:pPr marL="0" marR="0" lvl="0" indent="0" algn="ctr" rtl="0">
              <a:spcBef>
                <a:spcPts val="0"/>
              </a:spcBef>
              <a:buNone/>
            </a:pPr>
            <a:endParaRPr sz="1200">
              <a:solidFill>
                <a:srgbClr val="000000"/>
              </a:solidFill>
              <a:latin typeface="Helvetica Neue"/>
              <a:ea typeface="Helvetica Neue"/>
              <a:cs typeface="Helvetica Neue"/>
              <a:sym typeface="Helvetica Neue"/>
            </a:endParaRPr>
          </a:p>
        </p:txBody>
      </p:sp>
      <p:sp>
        <p:nvSpPr>
          <p:cNvPr id="26" name="Slide Number Placeholder 2"/>
          <p:cNvSpPr>
            <a:spLocks noGrp="1"/>
          </p:cNvSpPr>
          <p:nvPr>
            <p:ph type="sldNum" sz="quarter" idx="12"/>
          </p:nvPr>
        </p:nvSpPr>
        <p:spPr>
          <a:xfrm>
            <a:off x="48247" y="4861463"/>
            <a:ext cx="373338" cy="273844"/>
          </a:xfrm>
        </p:spPr>
        <p:txBody>
          <a:bodyPr/>
          <a:lstStyle/>
          <a:p>
            <a:fld id="{ADA07C09-8A41-3B46-A636-3955072BBB4F}" type="slidenum">
              <a:rPr lang="en-US" smtClean="0"/>
              <a:pPr/>
              <a:t>4</a:t>
            </a:fld>
            <a:endParaRPr lang="en-US" dirty="0"/>
          </a:p>
        </p:txBody>
      </p:sp>
    </p:spTree>
    <p:extLst>
      <p:ext uri="{BB962C8B-B14F-4D97-AF65-F5344CB8AC3E}">
        <p14:creationId xmlns:p14="http://schemas.microsoft.com/office/powerpoint/2010/main" val="28637271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Shape 1247"/>
          <p:cNvSpPr txBox="1"/>
          <p:nvPr/>
        </p:nvSpPr>
        <p:spPr>
          <a:xfrm>
            <a:off x="113721" y="149918"/>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rgbClr val="008774"/>
              </a:buClr>
              <a:buSzPct val="25000"/>
              <a:buFont typeface="Arial"/>
              <a:buNone/>
            </a:pPr>
            <a:r>
              <a:rPr lang="en" sz="2800" b="1">
                <a:solidFill>
                  <a:srgbClr val="008774"/>
                </a:solidFill>
                <a:latin typeface="Arial"/>
                <a:ea typeface="Arial"/>
                <a:cs typeface="Arial"/>
                <a:sym typeface="Arial"/>
              </a:rPr>
              <a:t>Full Stack IT Ticket Elimination</a:t>
            </a:r>
          </a:p>
        </p:txBody>
      </p:sp>
      <p:sp>
        <p:nvSpPr>
          <p:cNvPr id="1248" name="Shape 1248"/>
          <p:cNvSpPr txBox="1"/>
          <p:nvPr/>
        </p:nvSpPr>
        <p:spPr>
          <a:xfrm>
            <a:off x="467735" y="1119737"/>
            <a:ext cx="1005428"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b="1">
                <a:solidFill>
                  <a:srgbClr val="008774"/>
                </a:solidFill>
                <a:latin typeface="Arial"/>
                <a:ea typeface="Arial"/>
                <a:cs typeface="Arial"/>
                <a:sym typeface="Arial"/>
              </a:rPr>
              <a:t>cf push</a:t>
            </a:r>
          </a:p>
        </p:txBody>
      </p:sp>
      <p:sp>
        <p:nvSpPr>
          <p:cNvPr id="1249" name="Shape 1249"/>
          <p:cNvSpPr txBox="1"/>
          <p:nvPr/>
        </p:nvSpPr>
        <p:spPr>
          <a:xfrm>
            <a:off x="199900" y="4515312"/>
            <a:ext cx="1576874"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b="1">
                <a:solidFill>
                  <a:srgbClr val="008774"/>
                </a:solidFill>
                <a:latin typeface="Arial"/>
                <a:ea typeface="Arial"/>
                <a:cs typeface="Arial"/>
                <a:sym typeface="Arial"/>
              </a:rPr>
              <a:t>~45 seconds</a:t>
            </a:r>
          </a:p>
        </p:txBody>
      </p:sp>
      <p:sp>
        <p:nvSpPr>
          <p:cNvPr id="1250" name="Shape 1250"/>
          <p:cNvSpPr txBox="1"/>
          <p:nvPr/>
        </p:nvSpPr>
        <p:spPr>
          <a:xfrm>
            <a:off x="6431644" y="4515312"/>
            <a:ext cx="1301070"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a:solidFill>
                  <a:schemeClr val="dk1"/>
                </a:solidFill>
                <a:latin typeface="Arial"/>
                <a:ea typeface="Arial"/>
                <a:cs typeface="Arial"/>
                <a:sym typeface="Arial"/>
              </a:rPr>
              <a:t>~15+ Days</a:t>
            </a:r>
          </a:p>
        </p:txBody>
      </p:sp>
      <p:sp>
        <p:nvSpPr>
          <p:cNvPr id="1251" name="Shape 1251"/>
          <p:cNvSpPr txBox="1"/>
          <p:nvPr/>
        </p:nvSpPr>
        <p:spPr>
          <a:xfrm>
            <a:off x="2733100" y="1286409"/>
            <a:ext cx="3218461" cy="310854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400">
                <a:solidFill>
                  <a:schemeClr val="dk1"/>
                </a:solidFill>
                <a:latin typeface="Arial"/>
                <a:ea typeface="Arial"/>
                <a:cs typeface="Arial"/>
                <a:sym typeface="Arial"/>
              </a:rPr>
              <a:t>Find available hosts </a:t>
            </a:r>
          </a:p>
          <a:p>
            <a:pPr marL="0" marR="0" lvl="0" indent="0" algn="ctr" rtl="0">
              <a:spcBef>
                <a:spcPts val="0"/>
              </a:spcBef>
              <a:buSzPct val="25000"/>
              <a:buNone/>
            </a:pPr>
            <a:r>
              <a:rPr lang="en" sz="1400">
                <a:solidFill>
                  <a:schemeClr val="dk1"/>
                </a:solidFill>
                <a:latin typeface="Arial"/>
                <a:ea typeface="Arial"/>
                <a:cs typeface="Arial"/>
                <a:sym typeface="Arial"/>
              </a:rPr>
              <a:t>Install &amp; configure runtime</a:t>
            </a:r>
          </a:p>
          <a:p>
            <a:pPr marL="0" marR="0" lvl="0" indent="0" algn="ctr" rtl="0">
              <a:spcBef>
                <a:spcPts val="0"/>
              </a:spcBef>
              <a:buSzPct val="25000"/>
              <a:buNone/>
            </a:pPr>
            <a:r>
              <a:rPr lang="en" sz="1400">
                <a:solidFill>
                  <a:schemeClr val="dk1"/>
                </a:solidFill>
                <a:latin typeface="Arial"/>
                <a:ea typeface="Arial"/>
                <a:cs typeface="Arial"/>
                <a:sym typeface="Arial"/>
              </a:rPr>
              <a:t>Install &amp; configure middleware</a:t>
            </a:r>
          </a:p>
          <a:p>
            <a:pPr marL="0" marR="0" lvl="0" indent="0" algn="ctr" rtl="0">
              <a:spcBef>
                <a:spcPts val="0"/>
              </a:spcBef>
              <a:buSzPct val="25000"/>
              <a:buNone/>
            </a:pPr>
            <a:r>
              <a:rPr lang="en" sz="1400">
                <a:solidFill>
                  <a:schemeClr val="dk1"/>
                </a:solidFill>
                <a:latin typeface="Arial"/>
                <a:ea typeface="Arial"/>
                <a:cs typeface="Arial"/>
                <a:sym typeface="Arial"/>
              </a:rPr>
              <a:t>Pull application source code</a:t>
            </a:r>
          </a:p>
          <a:p>
            <a:pPr marL="0" marR="0" lvl="0" indent="0" algn="ctr" rtl="0">
              <a:spcBef>
                <a:spcPts val="0"/>
              </a:spcBef>
              <a:buSzPct val="25000"/>
              <a:buNone/>
            </a:pPr>
            <a:r>
              <a:rPr lang="en" sz="1400">
                <a:solidFill>
                  <a:schemeClr val="dk1"/>
                </a:solidFill>
                <a:latin typeface="Arial"/>
                <a:ea typeface="Arial"/>
                <a:cs typeface="Arial"/>
                <a:sym typeface="Arial"/>
              </a:rPr>
              <a:t>Retrieve dependant libraries</a:t>
            </a:r>
          </a:p>
          <a:p>
            <a:pPr marL="0" marR="0" lvl="0" indent="0" algn="ctr" rtl="0">
              <a:spcBef>
                <a:spcPts val="0"/>
              </a:spcBef>
              <a:buSzPct val="25000"/>
              <a:buNone/>
            </a:pPr>
            <a:r>
              <a:rPr lang="en" sz="1400">
                <a:solidFill>
                  <a:schemeClr val="dk1"/>
                </a:solidFill>
                <a:latin typeface="Arial"/>
                <a:ea typeface="Arial"/>
                <a:cs typeface="Arial"/>
                <a:sym typeface="Arial"/>
              </a:rPr>
              <a:t>Create application package</a:t>
            </a:r>
          </a:p>
          <a:p>
            <a:pPr marL="0" marR="0" lvl="0" indent="0" algn="ctr" rtl="0">
              <a:spcBef>
                <a:spcPts val="0"/>
              </a:spcBef>
              <a:buSzPct val="25000"/>
              <a:buNone/>
            </a:pPr>
            <a:r>
              <a:rPr lang="en" sz="1400">
                <a:solidFill>
                  <a:schemeClr val="dk1"/>
                </a:solidFill>
                <a:latin typeface="Arial"/>
                <a:ea typeface="Arial"/>
                <a:cs typeface="Arial"/>
                <a:sym typeface="Arial"/>
              </a:rPr>
              <a:t>Install, configure dependent service(s)</a:t>
            </a:r>
          </a:p>
          <a:p>
            <a:pPr marL="0" marR="0" lvl="0" indent="0" algn="ctr" rtl="0">
              <a:spcBef>
                <a:spcPts val="0"/>
              </a:spcBef>
              <a:buSzPct val="25000"/>
              <a:buNone/>
            </a:pPr>
            <a:r>
              <a:rPr lang="en" sz="1400">
                <a:solidFill>
                  <a:schemeClr val="dk1"/>
                </a:solidFill>
                <a:latin typeface="Arial"/>
                <a:ea typeface="Arial"/>
                <a:cs typeface="Arial"/>
                <a:sym typeface="Arial"/>
              </a:rPr>
              <a:t>Deploy container to host(s) </a:t>
            </a:r>
          </a:p>
          <a:p>
            <a:pPr marL="0" marR="0" lvl="0" indent="0" algn="ctr" rtl="0">
              <a:spcBef>
                <a:spcPts val="0"/>
              </a:spcBef>
              <a:buSzPct val="25000"/>
              <a:buNone/>
            </a:pPr>
            <a:r>
              <a:rPr lang="en" sz="1400">
                <a:solidFill>
                  <a:schemeClr val="dk1"/>
                </a:solidFill>
                <a:latin typeface="Arial"/>
                <a:ea typeface="Arial"/>
                <a:cs typeface="Arial"/>
                <a:sym typeface="Arial"/>
              </a:rPr>
              <a:t>Load environment variables</a:t>
            </a:r>
          </a:p>
          <a:p>
            <a:pPr marL="0" marR="0" lvl="0" indent="0" algn="ctr" rtl="0">
              <a:spcBef>
                <a:spcPts val="0"/>
              </a:spcBef>
              <a:buSzPct val="25000"/>
              <a:buNone/>
            </a:pPr>
            <a:r>
              <a:rPr lang="en" sz="1400">
                <a:solidFill>
                  <a:schemeClr val="dk1"/>
                </a:solidFill>
                <a:latin typeface="Arial"/>
                <a:ea typeface="Arial"/>
                <a:cs typeface="Arial"/>
                <a:sym typeface="Arial"/>
              </a:rPr>
              <a:t>Configure load balancer</a:t>
            </a:r>
          </a:p>
          <a:p>
            <a:pPr marL="0" marR="0" lvl="0" indent="0" algn="ctr" rtl="0">
              <a:spcBef>
                <a:spcPts val="0"/>
              </a:spcBef>
              <a:buSzPct val="25000"/>
              <a:buNone/>
            </a:pPr>
            <a:r>
              <a:rPr lang="en" sz="1400">
                <a:solidFill>
                  <a:schemeClr val="dk1"/>
                </a:solidFill>
                <a:latin typeface="Arial"/>
                <a:ea typeface="Arial"/>
                <a:cs typeface="Arial"/>
                <a:sym typeface="Arial"/>
              </a:rPr>
              <a:t>Configure firewalls</a:t>
            </a:r>
          </a:p>
          <a:p>
            <a:pPr marL="0" marR="0" lvl="0" indent="0" algn="ctr" rtl="0">
              <a:spcBef>
                <a:spcPts val="0"/>
              </a:spcBef>
              <a:buSzPct val="25000"/>
              <a:buNone/>
            </a:pPr>
            <a:r>
              <a:rPr lang="en" sz="1400">
                <a:solidFill>
                  <a:schemeClr val="dk1"/>
                </a:solidFill>
                <a:latin typeface="Arial"/>
                <a:ea typeface="Arial"/>
                <a:cs typeface="Arial"/>
                <a:sym typeface="Arial"/>
              </a:rPr>
              <a:t>Update service monitoring tools </a:t>
            </a:r>
          </a:p>
          <a:p>
            <a:pPr marL="0" marR="0" lvl="0" indent="0" algn="ctr" rtl="0">
              <a:spcBef>
                <a:spcPts val="0"/>
              </a:spcBef>
              <a:buSzPct val="25000"/>
              <a:buNone/>
            </a:pPr>
            <a:r>
              <a:rPr lang="en" sz="1400">
                <a:solidFill>
                  <a:schemeClr val="dk1"/>
                </a:solidFill>
                <a:latin typeface="Arial"/>
                <a:ea typeface="Arial"/>
                <a:cs typeface="Arial"/>
                <a:sym typeface="Arial"/>
              </a:rPr>
              <a:t>Configure log collector</a:t>
            </a:r>
          </a:p>
          <a:p>
            <a:pPr marL="0" marR="0" lvl="0" indent="0" algn="ctr" rtl="0">
              <a:spcBef>
                <a:spcPts val="0"/>
              </a:spcBef>
              <a:buSzPct val="25000"/>
              <a:buNone/>
            </a:pPr>
            <a:r>
              <a:rPr lang="en" sz="1400">
                <a:solidFill>
                  <a:schemeClr val="dk1"/>
                </a:solidFill>
                <a:latin typeface="Arial"/>
                <a:ea typeface="Arial"/>
                <a:cs typeface="Arial"/>
                <a:sym typeface="Arial"/>
              </a:rPr>
              <a:t>…</a:t>
            </a:r>
          </a:p>
        </p:txBody>
      </p:sp>
      <p:sp>
        <p:nvSpPr>
          <p:cNvPr id="1252" name="Shape 1252"/>
          <p:cNvSpPr txBox="1"/>
          <p:nvPr/>
        </p:nvSpPr>
        <p:spPr>
          <a:xfrm>
            <a:off x="6539344" y="1286409"/>
            <a:ext cx="972680" cy="31085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chemeClr val="dk1"/>
                </a:solidFill>
                <a:latin typeface="Arial"/>
                <a:ea typeface="Arial"/>
                <a:cs typeface="Arial"/>
                <a:sym typeface="Arial"/>
              </a:rPr>
              <a:t>--- 2 Days</a:t>
            </a:r>
          </a:p>
          <a:p>
            <a:pPr marL="0" marR="0" lvl="0" indent="0" algn="l" rtl="0">
              <a:spcBef>
                <a:spcPts val="0"/>
              </a:spcBef>
              <a:buSzPct val="25000"/>
              <a:buNone/>
            </a:pPr>
            <a:r>
              <a:rPr lang="en" sz="1400">
                <a:solidFill>
                  <a:schemeClr val="dk1"/>
                </a:solidFill>
                <a:latin typeface="Arial"/>
                <a:ea typeface="Arial"/>
                <a:cs typeface="Arial"/>
                <a:sym typeface="Arial"/>
              </a:rPr>
              <a:t>--- 1 Day</a:t>
            </a:r>
          </a:p>
          <a:p>
            <a:pPr marL="0" marR="0" lvl="0" indent="0" algn="l" rtl="0">
              <a:spcBef>
                <a:spcPts val="0"/>
              </a:spcBef>
              <a:buSzPct val="25000"/>
              <a:buNone/>
            </a:pPr>
            <a:r>
              <a:rPr lang="en" sz="1400">
                <a:solidFill>
                  <a:schemeClr val="dk1"/>
                </a:solidFill>
                <a:latin typeface="Arial"/>
                <a:ea typeface="Arial"/>
                <a:cs typeface="Arial"/>
                <a:sym typeface="Arial"/>
              </a:rPr>
              <a:t>--- 1 Day</a:t>
            </a:r>
          </a:p>
          <a:p>
            <a:pPr marL="0" marR="0" lvl="0" indent="0" algn="l" rtl="0">
              <a:spcBef>
                <a:spcPts val="0"/>
              </a:spcBef>
              <a:buSzPct val="25000"/>
              <a:buNone/>
            </a:pPr>
            <a:r>
              <a:rPr lang="en" sz="1400">
                <a:solidFill>
                  <a:schemeClr val="dk1"/>
                </a:solidFill>
                <a:latin typeface="Arial"/>
                <a:ea typeface="Arial"/>
                <a:cs typeface="Arial"/>
                <a:sym typeface="Arial"/>
              </a:rPr>
              <a:t>--- ¼ Day</a:t>
            </a:r>
          </a:p>
          <a:p>
            <a:pPr marL="0" marR="0" lvl="0" indent="0" algn="l" rtl="0">
              <a:spcBef>
                <a:spcPts val="0"/>
              </a:spcBef>
              <a:buSzPct val="25000"/>
              <a:buNone/>
            </a:pPr>
            <a:r>
              <a:rPr lang="en" sz="1400">
                <a:solidFill>
                  <a:schemeClr val="dk1"/>
                </a:solidFill>
                <a:latin typeface="Arial"/>
                <a:ea typeface="Arial"/>
                <a:cs typeface="Arial"/>
                <a:sym typeface="Arial"/>
              </a:rPr>
              <a:t>--- ¼ Day</a:t>
            </a:r>
          </a:p>
          <a:p>
            <a:pPr marL="0" marR="0" lvl="0" indent="0" algn="l" rtl="0">
              <a:spcBef>
                <a:spcPts val="0"/>
              </a:spcBef>
              <a:buSzPct val="25000"/>
              <a:buNone/>
            </a:pPr>
            <a:r>
              <a:rPr lang="en" sz="1400">
                <a:solidFill>
                  <a:schemeClr val="dk1"/>
                </a:solidFill>
                <a:latin typeface="Arial"/>
                <a:ea typeface="Arial"/>
                <a:cs typeface="Arial"/>
                <a:sym typeface="Arial"/>
              </a:rPr>
              <a:t>--- ¼ Day</a:t>
            </a:r>
          </a:p>
          <a:p>
            <a:pPr marL="0" marR="0" lvl="0" indent="0" algn="l" rtl="0">
              <a:spcBef>
                <a:spcPts val="0"/>
              </a:spcBef>
              <a:buSzPct val="25000"/>
              <a:buNone/>
            </a:pPr>
            <a:r>
              <a:rPr lang="en" sz="1400">
                <a:solidFill>
                  <a:schemeClr val="dk1"/>
                </a:solidFill>
                <a:latin typeface="Arial"/>
                <a:ea typeface="Arial"/>
                <a:cs typeface="Arial"/>
                <a:sym typeface="Arial"/>
              </a:rPr>
              <a:t>--- 2 Days</a:t>
            </a:r>
          </a:p>
          <a:p>
            <a:pPr marL="0" marR="0" lvl="0" indent="0" algn="l" rtl="0">
              <a:spcBef>
                <a:spcPts val="0"/>
              </a:spcBef>
              <a:buSzPct val="25000"/>
              <a:buNone/>
            </a:pPr>
            <a:r>
              <a:rPr lang="en" sz="1400">
                <a:solidFill>
                  <a:schemeClr val="dk1"/>
                </a:solidFill>
                <a:latin typeface="Arial"/>
                <a:ea typeface="Arial"/>
                <a:cs typeface="Arial"/>
                <a:sym typeface="Arial"/>
              </a:rPr>
              <a:t>--- ½ Day</a:t>
            </a:r>
          </a:p>
          <a:p>
            <a:pPr marL="0" marR="0" lvl="0" indent="0" algn="l" rtl="0">
              <a:spcBef>
                <a:spcPts val="0"/>
              </a:spcBef>
              <a:buSzPct val="25000"/>
              <a:buNone/>
            </a:pPr>
            <a:r>
              <a:rPr lang="en" sz="1400">
                <a:solidFill>
                  <a:schemeClr val="dk1"/>
                </a:solidFill>
                <a:latin typeface="Arial"/>
                <a:ea typeface="Arial"/>
                <a:cs typeface="Arial"/>
                <a:sym typeface="Arial"/>
              </a:rPr>
              <a:t>--- ¼ Day</a:t>
            </a:r>
          </a:p>
          <a:p>
            <a:pPr marL="0" marR="0" lvl="0" indent="0" algn="l" rtl="0">
              <a:spcBef>
                <a:spcPts val="0"/>
              </a:spcBef>
              <a:buSzPct val="25000"/>
              <a:buNone/>
            </a:pPr>
            <a:r>
              <a:rPr lang="en" sz="1400">
                <a:solidFill>
                  <a:schemeClr val="dk1"/>
                </a:solidFill>
                <a:latin typeface="Arial"/>
                <a:ea typeface="Arial"/>
                <a:cs typeface="Arial"/>
                <a:sym typeface="Arial"/>
              </a:rPr>
              <a:t>--- 2 Days</a:t>
            </a:r>
          </a:p>
          <a:p>
            <a:pPr marL="0" marR="0" lvl="0" indent="0" algn="l" rtl="0">
              <a:spcBef>
                <a:spcPts val="0"/>
              </a:spcBef>
              <a:buSzPct val="25000"/>
              <a:buNone/>
            </a:pPr>
            <a:r>
              <a:rPr lang="en" sz="1400">
                <a:solidFill>
                  <a:schemeClr val="dk1"/>
                </a:solidFill>
                <a:latin typeface="Arial"/>
                <a:ea typeface="Arial"/>
                <a:cs typeface="Arial"/>
                <a:sym typeface="Arial"/>
              </a:rPr>
              <a:t>--- 2 Days</a:t>
            </a:r>
          </a:p>
          <a:p>
            <a:pPr marL="0" marR="0" lvl="0" indent="0" algn="l" rtl="0">
              <a:spcBef>
                <a:spcPts val="0"/>
              </a:spcBef>
              <a:buSzPct val="25000"/>
              <a:buNone/>
            </a:pPr>
            <a:r>
              <a:rPr lang="en" sz="1400">
                <a:solidFill>
                  <a:schemeClr val="dk1"/>
                </a:solidFill>
                <a:latin typeface="Arial"/>
                <a:ea typeface="Arial"/>
                <a:cs typeface="Arial"/>
                <a:sym typeface="Arial"/>
              </a:rPr>
              <a:t>--- 3 Days</a:t>
            </a:r>
          </a:p>
          <a:p>
            <a:pPr marL="0" marR="0" lvl="0" indent="0" algn="l" rtl="0">
              <a:spcBef>
                <a:spcPts val="0"/>
              </a:spcBef>
              <a:buSzPct val="25000"/>
              <a:buNone/>
            </a:pPr>
            <a:r>
              <a:rPr lang="en" sz="1400">
                <a:solidFill>
                  <a:schemeClr val="dk1"/>
                </a:solidFill>
                <a:latin typeface="Arial"/>
                <a:ea typeface="Arial"/>
                <a:cs typeface="Arial"/>
                <a:sym typeface="Arial"/>
              </a:rPr>
              <a:t>--- 1 Day</a:t>
            </a:r>
          </a:p>
          <a:p>
            <a:pPr marL="0" marR="0" lvl="0" indent="0" algn="l" rtl="0">
              <a:spcBef>
                <a:spcPts val="0"/>
              </a:spcBef>
              <a:buSzPct val="25000"/>
              <a:buNone/>
            </a:pPr>
            <a:r>
              <a:rPr lang="en" sz="1400">
                <a:solidFill>
                  <a:schemeClr val="dk1"/>
                </a:solidFill>
                <a:latin typeface="Arial"/>
                <a:ea typeface="Arial"/>
                <a:cs typeface="Arial"/>
                <a:sym typeface="Arial"/>
              </a:rPr>
              <a:t>...</a:t>
            </a:r>
          </a:p>
        </p:txBody>
      </p:sp>
      <p:sp>
        <p:nvSpPr>
          <p:cNvPr id="1253" name="Shape 1253"/>
          <p:cNvSpPr/>
          <p:nvPr/>
        </p:nvSpPr>
        <p:spPr>
          <a:xfrm>
            <a:off x="2516400" y="646979"/>
            <a:ext cx="3657012" cy="412729"/>
          </a:xfrm>
          <a:prstGeom prst="flowChartProcess">
            <a:avLst/>
          </a:prstGeom>
          <a:solidFill>
            <a:schemeClr val="accent1"/>
          </a:solidFill>
          <a:ln w="9525" cap="flat" cmpd="sng">
            <a:solidFill>
              <a:srgbClr val="008673"/>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SzPct val="25000"/>
              <a:buNone/>
            </a:pPr>
            <a:r>
              <a:rPr lang="en" sz="1800" b="1">
                <a:solidFill>
                  <a:schemeClr val="lt1"/>
                </a:solidFill>
                <a:latin typeface="Arial"/>
                <a:ea typeface="Arial"/>
                <a:cs typeface="Arial"/>
                <a:sym typeface="Arial"/>
              </a:rPr>
              <a:t>Code Complete &amp; Tested</a:t>
            </a:r>
          </a:p>
        </p:txBody>
      </p:sp>
      <p:sp>
        <p:nvSpPr>
          <p:cNvPr id="1254" name="Shape 1254"/>
          <p:cNvSpPr/>
          <p:nvPr/>
        </p:nvSpPr>
        <p:spPr>
          <a:xfrm>
            <a:off x="2514600" y="4439178"/>
            <a:ext cx="3658812" cy="411479"/>
          </a:xfrm>
          <a:prstGeom prst="flowChartProcess">
            <a:avLst/>
          </a:prstGeom>
          <a:solidFill>
            <a:schemeClr val="accent1"/>
          </a:solidFill>
          <a:ln w="9525" cap="flat" cmpd="sng">
            <a:solidFill>
              <a:srgbClr val="008673"/>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SzPct val="25000"/>
              <a:buNone/>
            </a:pPr>
            <a:r>
              <a:rPr lang="en" sz="1800" b="1">
                <a:solidFill>
                  <a:schemeClr val="lt1"/>
                </a:solidFill>
                <a:latin typeface="Arial"/>
                <a:ea typeface="Arial"/>
                <a:cs typeface="Arial"/>
                <a:sym typeface="Arial"/>
              </a:rPr>
              <a:t>Application in Production</a:t>
            </a:r>
          </a:p>
        </p:txBody>
      </p:sp>
      <p:sp>
        <p:nvSpPr>
          <p:cNvPr id="1255" name="Shape 1255"/>
          <p:cNvSpPr/>
          <p:nvPr/>
        </p:nvSpPr>
        <p:spPr>
          <a:xfrm rot="10800000">
            <a:off x="1902312" y="1263011"/>
            <a:ext cx="155448" cy="3108959"/>
          </a:xfrm>
          <a:prstGeom prst="rightBrace">
            <a:avLst>
              <a:gd name="adj1" fmla="val 8333"/>
              <a:gd name="adj2" fmla="val 50000"/>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txBody>
          <a:bodyPr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1256" name="Shape 1256"/>
          <p:cNvSpPr txBox="1"/>
          <p:nvPr/>
        </p:nvSpPr>
        <p:spPr>
          <a:xfrm>
            <a:off x="237869" y="2362125"/>
            <a:ext cx="1441958" cy="923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800">
                <a:solidFill>
                  <a:schemeClr val="dk1"/>
                </a:solidFill>
                <a:latin typeface="Arial"/>
                <a:ea typeface="Arial"/>
                <a:cs typeface="Arial"/>
                <a:sym typeface="Arial"/>
              </a:rPr>
              <a:t>Speed</a:t>
            </a:r>
          </a:p>
          <a:p>
            <a:pPr marL="0" marR="0" lvl="0" indent="0" algn="ctr" rtl="0">
              <a:spcBef>
                <a:spcPts val="0"/>
              </a:spcBef>
              <a:buSzPct val="25000"/>
              <a:buNone/>
            </a:pPr>
            <a:r>
              <a:rPr lang="en" sz="1800">
                <a:solidFill>
                  <a:schemeClr val="dk1"/>
                </a:solidFill>
                <a:latin typeface="Arial"/>
                <a:ea typeface="Arial"/>
                <a:cs typeface="Arial"/>
                <a:sym typeface="Arial"/>
              </a:rPr>
              <a:t>&amp;</a:t>
            </a:r>
          </a:p>
          <a:p>
            <a:pPr marL="0" marR="0" lvl="0" indent="0" algn="ctr" rtl="0">
              <a:spcBef>
                <a:spcPts val="0"/>
              </a:spcBef>
              <a:buSzPct val="25000"/>
              <a:buNone/>
            </a:pPr>
            <a:r>
              <a:rPr lang="en" sz="1800">
                <a:solidFill>
                  <a:schemeClr val="dk1"/>
                </a:solidFill>
                <a:latin typeface="Arial"/>
                <a:ea typeface="Arial"/>
                <a:cs typeface="Arial"/>
                <a:sym typeface="Arial"/>
              </a:rPr>
              <a:t>Consistency</a:t>
            </a:r>
          </a:p>
        </p:txBody>
      </p:sp>
      <p:sp>
        <p:nvSpPr>
          <p:cNvPr id="1257" name="Shape 1257"/>
          <p:cNvSpPr/>
          <p:nvPr/>
        </p:nvSpPr>
        <p:spPr>
          <a:xfrm>
            <a:off x="716533" y="1719496"/>
            <a:ext cx="484631" cy="519770"/>
          </a:xfrm>
          <a:prstGeom prst="downArrow">
            <a:avLst>
              <a:gd name="adj1" fmla="val 50000"/>
              <a:gd name="adj2" fmla="val 50000"/>
            </a:avLst>
          </a:prstGeom>
          <a:solidFill>
            <a:schemeClr val="dk1"/>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258" name="Shape 1258"/>
          <p:cNvSpPr/>
          <p:nvPr/>
        </p:nvSpPr>
        <p:spPr>
          <a:xfrm>
            <a:off x="716533" y="3584678"/>
            <a:ext cx="484631" cy="519770"/>
          </a:xfrm>
          <a:prstGeom prst="downArrow">
            <a:avLst>
              <a:gd name="adj1" fmla="val 50000"/>
              <a:gd name="adj2" fmla="val 50000"/>
            </a:avLst>
          </a:prstGeom>
          <a:solidFill>
            <a:schemeClr val="dk1"/>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4" name="Slide Number Placeholder 2"/>
          <p:cNvSpPr>
            <a:spLocks noGrp="1"/>
          </p:cNvSpPr>
          <p:nvPr>
            <p:ph type="sldNum" sz="quarter" idx="12"/>
          </p:nvPr>
        </p:nvSpPr>
        <p:spPr>
          <a:xfrm>
            <a:off x="48247" y="4861463"/>
            <a:ext cx="373338" cy="273844"/>
          </a:xfrm>
        </p:spPr>
        <p:txBody>
          <a:bodyPr/>
          <a:lstStyle/>
          <a:p>
            <a:fld id="{ADA07C09-8A41-3B46-A636-3955072BBB4F}" type="slidenum">
              <a:rPr lang="en-US" sz="900" smtClean="0">
                <a:solidFill>
                  <a:srgbClr val="A6A6A6"/>
                </a:solidFill>
              </a:rPr>
              <a:pPr/>
              <a:t>5</a:t>
            </a:fld>
            <a:endParaRPr lang="en-US" sz="900" dirty="0">
              <a:solidFill>
                <a:srgbClr val="A6A6A6"/>
              </a:solidFill>
            </a:endParaRPr>
          </a:p>
        </p:txBody>
      </p:sp>
    </p:spTree>
    <p:extLst>
      <p:ext uri="{BB962C8B-B14F-4D97-AF65-F5344CB8AC3E}">
        <p14:creationId xmlns:p14="http://schemas.microsoft.com/office/powerpoint/2010/main" val="381514113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&amp; Buildpacks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6</a:t>
            </a:fld>
            <a:endParaRPr lang="en-US"/>
          </a:p>
        </p:txBody>
      </p:sp>
      <p:sp>
        <p:nvSpPr>
          <p:cNvPr id="17" name="Text Placeholder 16"/>
          <p:cNvSpPr>
            <a:spLocks noGrp="1"/>
          </p:cNvSpPr>
          <p:nvPr>
            <p:ph type="body" sz="quarter" idx="13"/>
          </p:nvPr>
        </p:nvSpPr>
        <p:spPr/>
        <p:txBody>
          <a:bodyPr/>
          <a:lstStyle/>
          <a:p>
            <a:endParaRPr lang="en-US"/>
          </a:p>
        </p:txBody>
      </p:sp>
      <p:sp>
        <p:nvSpPr>
          <p:cNvPr id="7" name="Shape 355"/>
          <p:cNvSpPr txBox="1">
            <a:spLocks/>
          </p:cNvSpPr>
          <p:nvPr/>
        </p:nvSpPr>
        <p:spPr>
          <a:xfrm>
            <a:off x="457200" y="1108074"/>
            <a:ext cx="8229600" cy="30828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74650">
              <a:spcBef>
                <a:spcPts val="0"/>
              </a:spcBef>
              <a:buClr>
                <a:schemeClr val="tx1"/>
              </a:buClr>
              <a:buSzPct val="100000"/>
            </a:pPr>
            <a:r>
              <a:rPr lang="en-US" sz="2000" dirty="0">
                <a:solidFill>
                  <a:srgbClr val="000000"/>
                </a:solidFill>
                <a:ea typeface="Arial"/>
                <a:cs typeface="Arial"/>
                <a:sym typeface="Arial"/>
              </a:rPr>
              <a:t>Single tool-chain to detect, stage and run any application</a:t>
            </a:r>
          </a:p>
          <a:p>
            <a:pPr marL="374650">
              <a:spcBef>
                <a:spcPts val="560"/>
              </a:spcBef>
              <a:buClr>
                <a:schemeClr val="tx1"/>
              </a:buClr>
              <a:buSzPct val="100000"/>
            </a:pPr>
            <a:r>
              <a:rPr lang="en-US" sz="2000" dirty="0">
                <a:solidFill>
                  <a:srgbClr val="000000"/>
                </a:solidFill>
              </a:rPr>
              <a:t>Reduce </a:t>
            </a:r>
            <a:r>
              <a:rPr lang="en-US" sz="2000" dirty="0" err="1">
                <a:solidFill>
                  <a:srgbClr val="000000"/>
                </a:solidFill>
              </a:rPr>
              <a:t>dev</a:t>
            </a:r>
            <a:r>
              <a:rPr lang="en-US" sz="2000" dirty="0">
                <a:solidFill>
                  <a:srgbClr val="000000"/>
                </a:solidFill>
              </a:rPr>
              <a:t> technical/security debt with </a:t>
            </a:r>
            <a:r>
              <a:rPr lang="en-US" sz="2000" dirty="0" err="1">
                <a:solidFill>
                  <a:srgbClr val="000000"/>
                </a:solidFill>
              </a:rPr>
              <a:t>buildpacks</a:t>
            </a:r>
            <a:r>
              <a:rPr lang="en-US" sz="2000" dirty="0">
                <a:solidFill>
                  <a:srgbClr val="000000"/>
                </a:solidFill>
              </a:rPr>
              <a:t>. </a:t>
            </a:r>
            <a:r>
              <a:rPr lang="en-US" sz="2000" dirty="0" err="1">
                <a:solidFill>
                  <a:srgbClr val="000000"/>
                </a:solidFill>
                <a:ea typeface="Arial"/>
                <a:cs typeface="Arial"/>
                <a:sym typeface="Arial"/>
              </a:rPr>
              <a:t>Dev</a:t>
            </a:r>
            <a:r>
              <a:rPr lang="en-US" sz="2000" dirty="0" err="1">
                <a:solidFill>
                  <a:srgbClr val="000000"/>
                </a:solidFill>
              </a:rPr>
              <a:t>s</a:t>
            </a:r>
            <a:r>
              <a:rPr lang="en-US" sz="2000" dirty="0">
                <a:solidFill>
                  <a:srgbClr val="000000"/>
                </a:solidFill>
              </a:rPr>
              <a:t> build apps, </a:t>
            </a:r>
            <a:r>
              <a:rPr lang="en-US" sz="2000" dirty="0" err="1">
                <a:solidFill>
                  <a:srgbClr val="000000"/>
                </a:solidFill>
              </a:rPr>
              <a:t>buildpacks</a:t>
            </a:r>
            <a:r>
              <a:rPr lang="en-US" sz="2000" dirty="0">
                <a:solidFill>
                  <a:srgbClr val="000000"/>
                </a:solidFill>
              </a:rPr>
              <a:t> build/maintain rest of the stack.</a:t>
            </a:r>
          </a:p>
          <a:p>
            <a:pPr lvl="1">
              <a:spcBef>
                <a:spcPts val="560"/>
              </a:spcBef>
              <a:buClr>
                <a:schemeClr val="tx1"/>
              </a:buClr>
              <a:buSzPct val="100000"/>
            </a:pPr>
            <a:r>
              <a:rPr lang="en-US" sz="1600" dirty="0">
                <a:solidFill>
                  <a:srgbClr val="000000"/>
                </a:solidFill>
                <a:ea typeface="Arial"/>
                <a:cs typeface="Arial"/>
                <a:sym typeface="Arial"/>
              </a:rPr>
              <a:t>Buildpacks can </a:t>
            </a:r>
            <a:r>
              <a:rPr lang="en-US" sz="1600" dirty="0">
                <a:solidFill>
                  <a:srgbClr val="000000"/>
                </a:solidFill>
              </a:rPr>
              <a:t>provide an appropriate runtime and additional libraries for the apps to be run if needed.</a:t>
            </a:r>
          </a:p>
          <a:p>
            <a:pPr lvl="1">
              <a:spcBef>
                <a:spcPts val="560"/>
              </a:spcBef>
              <a:buSzPct val="100000"/>
            </a:pPr>
            <a:r>
              <a:rPr lang="en-US" sz="1600" dirty="0">
                <a:solidFill>
                  <a:srgbClr val="000000"/>
                </a:solidFill>
              </a:rPr>
              <a:t>Buildpacks package app and runtime into a single runnable artifact. The Platform then runs this within a new Linux container.</a:t>
            </a:r>
          </a:p>
          <a:p>
            <a:pPr lvl="1">
              <a:spcBef>
                <a:spcPts val="560"/>
              </a:spcBef>
              <a:buSzPct val="100000"/>
            </a:pPr>
            <a:r>
              <a:rPr lang="en-US" sz="1600" dirty="0">
                <a:solidFill>
                  <a:srgbClr val="000000"/>
                </a:solidFill>
              </a:rPr>
              <a:t>Platform managed </a:t>
            </a:r>
            <a:r>
              <a:rPr lang="en-US" sz="1600" dirty="0" err="1">
                <a:solidFill>
                  <a:srgbClr val="000000"/>
                </a:solidFill>
              </a:rPr>
              <a:t>rootfs</a:t>
            </a:r>
            <a:r>
              <a:rPr lang="en-US" sz="1600" dirty="0">
                <a:solidFill>
                  <a:srgbClr val="000000"/>
                </a:solidFill>
              </a:rPr>
              <a:t> is mounted in every container when using </a:t>
            </a:r>
            <a:r>
              <a:rPr lang="en-US" sz="1600" dirty="0" err="1">
                <a:solidFill>
                  <a:srgbClr val="000000"/>
                </a:solidFill>
              </a:rPr>
              <a:t>buildpacks</a:t>
            </a:r>
            <a:r>
              <a:rPr lang="en-US" sz="1600" dirty="0">
                <a:solidFill>
                  <a:srgbClr val="000000"/>
                </a:solidFill>
              </a:rPr>
              <a:t> as opposed to </a:t>
            </a:r>
            <a:r>
              <a:rPr lang="en-US" sz="1600" dirty="0" err="1">
                <a:solidFill>
                  <a:srgbClr val="000000"/>
                </a:solidFill>
              </a:rPr>
              <a:t>dev’s</a:t>
            </a:r>
            <a:r>
              <a:rPr lang="en-US" sz="1600" dirty="0">
                <a:solidFill>
                  <a:srgbClr val="000000"/>
                </a:solidFill>
              </a:rPr>
              <a:t> creating/maintaining own </a:t>
            </a:r>
            <a:r>
              <a:rPr lang="en-US" sz="1600" dirty="0" err="1">
                <a:solidFill>
                  <a:srgbClr val="000000"/>
                </a:solidFill>
              </a:rPr>
              <a:t>Docker</a:t>
            </a:r>
            <a:r>
              <a:rPr lang="en-US" sz="1600" dirty="0">
                <a:solidFill>
                  <a:srgbClr val="000000"/>
                </a:solidFill>
              </a:rPr>
              <a:t> images with their choice of Linux.</a:t>
            </a:r>
          </a:p>
          <a:p>
            <a:pPr marL="374650">
              <a:spcBef>
                <a:spcPts val="560"/>
              </a:spcBef>
              <a:buClr>
                <a:schemeClr val="tx1"/>
              </a:buClr>
              <a:buSzPct val="100000"/>
            </a:pPr>
            <a:r>
              <a:rPr lang="en-US" sz="2000" dirty="0">
                <a:solidFill>
                  <a:srgbClr val="000000"/>
                </a:solidFill>
              </a:rPr>
              <a:t>Helps </a:t>
            </a:r>
            <a:r>
              <a:rPr lang="en-US" sz="2000" dirty="0" err="1">
                <a:solidFill>
                  <a:srgbClr val="000000"/>
                </a:solidFill>
              </a:rPr>
              <a:t>devs</a:t>
            </a:r>
            <a:r>
              <a:rPr lang="en-US" sz="2000" dirty="0">
                <a:solidFill>
                  <a:srgbClr val="000000"/>
                </a:solidFill>
              </a:rPr>
              <a:t> b</a:t>
            </a:r>
            <a:r>
              <a:rPr lang="en-US" sz="2000" dirty="0">
                <a:solidFill>
                  <a:srgbClr val="000000"/>
                </a:solidFill>
                <a:ea typeface="Arial"/>
                <a:cs typeface="Arial"/>
                <a:sym typeface="Arial"/>
              </a:rPr>
              <a:t>e cloud native by adopting </a:t>
            </a:r>
            <a:r>
              <a:rPr lang="en-US" sz="2000" u="sng" dirty="0">
                <a:solidFill>
                  <a:srgbClr val="000000"/>
                </a:solidFill>
                <a:ea typeface="Arial"/>
                <a:cs typeface="Arial"/>
                <a:sym typeface="Arial"/>
                <a:hlinkClick r:id="rId3"/>
              </a:rPr>
              <a:t>12 factor</a:t>
            </a:r>
            <a:r>
              <a:rPr lang="en-US" sz="2000" dirty="0">
                <a:solidFill>
                  <a:srgbClr val="000000"/>
                </a:solidFill>
                <a:ea typeface="Arial"/>
                <a:cs typeface="Arial"/>
                <a:sym typeface="Arial"/>
              </a:rPr>
              <a:t> guidelines</a:t>
            </a:r>
          </a:p>
          <a:p>
            <a:pPr marL="31750" indent="0">
              <a:spcBef>
                <a:spcPts val="0"/>
              </a:spcBef>
              <a:buClr>
                <a:schemeClr val="lt1"/>
              </a:buClr>
              <a:buSzPct val="100000"/>
              <a:buNone/>
            </a:pPr>
            <a:endParaRPr lang="en-US" sz="2400" dirty="0">
              <a:ea typeface="Source Sans Pro"/>
              <a:cs typeface="Source Sans Pro"/>
              <a:sym typeface="Source Sans Pro"/>
            </a:endParaRPr>
          </a:p>
        </p:txBody>
      </p:sp>
    </p:spTree>
    <p:extLst>
      <p:ext uri="{BB962C8B-B14F-4D97-AF65-F5344CB8AC3E}">
        <p14:creationId xmlns:p14="http://schemas.microsoft.com/office/powerpoint/2010/main" val="30319545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Ingredients of a </a:t>
            </a:r>
            <a:r>
              <a:rPr lang="en-US" dirty="0" err="1" smtClean="0"/>
              <a:t>Buildpack</a:t>
            </a:r>
            <a:r>
              <a:rPr lang="en-US" dirty="0" smtClean="0"/>
              <a:t> Container</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7</a:t>
            </a:fld>
            <a:endParaRPr lang="en-US"/>
          </a:p>
        </p:txBody>
      </p:sp>
      <p:sp>
        <p:nvSpPr>
          <p:cNvPr id="17" name="Text Placeholder 16"/>
          <p:cNvSpPr>
            <a:spLocks noGrp="1"/>
          </p:cNvSpPr>
          <p:nvPr>
            <p:ph type="body" sz="quarter" idx="13"/>
          </p:nvPr>
        </p:nvSpPr>
        <p:spPr/>
        <p:txBody>
          <a:bodyPr/>
          <a:lstStyle/>
          <a:p>
            <a:endParaRPr lang="en-US"/>
          </a:p>
        </p:txBody>
      </p:sp>
      <p:sp>
        <p:nvSpPr>
          <p:cNvPr id="6" name="Shape 155"/>
          <p:cNvSpPr/>
          <p:nvPr/>
        </p:nvSpPr>
        <p:spPr>
          <a:xfrm>
            <a:off x="4109575" y="1140800"/>
            <a:ext cx="1335300" cy="649199"/>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latin typeface="Helvetica Neue"/>
                <a:ea typeface="Helvetica Neue"/>
                <a:cs typeface="Helvetica Neue"/>
                <a:sym typeface="Helvetica Neue"/>
              </a:rPr>
              <a:t>Buildpack</a:t>
            </a:r>
          </a:p>
        </p:txBody>
      </p:sp>
      <p:sp>
        <p:nvSpPr>
          <p:cNvPr id="8" name="Shape 156"/>
          <p:cNvSpPr/>
          <p:nvPr/>
        </p:nvSpPr>
        <p:spPr>
          <a:xfrm>
            <a:off x="4109575" y="3433100"/>
            <a:ext cx="1335300" cy="649199"/>
          </a:xfrm>
          <a:prstGeom prst="roundRect">
            <a:avLst>
              <a:gd name="adj" fmla="val 16667"/>
            </a:avLst>
          </a:prstGeom>
          <a:solidFill>
            <a:srgbClr val="A64D79"/>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latin typeface="Helvetica Neue"/>
                <a:ea typeface="Helvetica Neue"/>
                <a:cs typeface="Helvetica Neue"/>
                <a:sym typeface="Helvetica Neue"/>
              </a:rPr>
              <a:t>Stemcell</a:t>
            </a:r>
          </a:p>
        </p:txBody>
      </p:sp>
      <p:sp>
        <p:nvSpPr>
          <p:cNvPr id="9" name="Shape 157"/>
          <p:cNvSpPr/>
          <p:nvPr/>
        </p:nvSpPr>
        <p:spPr>
          <a:xfrm>
            <a:off x="4109575" y="2247150"/>
            <a:ext cx="1335300" cy="649199"/>
          </a:xfrm>
          <a:prstGeom prst="roundRect">
            <a:avLst>
              <a:gd name="adj" fmla="val 16667"/>
            </a:avLst>
          </a:prstGeom>
          <a:solidFill>
            <a:srgbClr val="6D9EEB"/>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latin typeface="Helvetica Neue"/>
                <a:ea typeface="Helvetica Neue"/>
                <a:cs typeface="Helvetica Neue"/>
                <a:sym typeface="Helvetica Neue"/>
              </a:rPr>
              <a:t>rootfs</a:t>
            </a:r>
          </a:p>
        </p:txBody>
      </p:sp>
      <p:sp>
        <p:nvSpPr>
          <p:cNvPr id="10" name="Shape 158"/>
          <p:cNvSpPr/>
          <p:nvPr/>
        </p:nvSpPr>
        <p:spPr>
          <a:xfrm>
            <a:off x="7428548" y="2247150"/>
            <a:ext cx="1435799" cy="649199"/>
          </a:xfrm>
          <a:prstGeom prst="roundRect">
            <a:avLst>
              <a:gd name="adj" fmla="val 16667"/>
            </a:avLst>
          </a:prstGeom>
          <a:solidFill>
            <a:srgbClr val="008881"/>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latin typeface="Helvetica Neue"/>
                <a:ea typeface="Helvetica Neue"/>
                <a:cs typeface="Helvetica Neue"/>
                <a:sym typeface="Helvetica Neue"/>
              </a:rPr>
              <a:t>Buildpack Container</a:t>
            </a:r>
          </a:p>
        </p:txBody>
      </p:sp>
      <p:cxnSp>
        <p:nvCxnSpPr>
          <p:cNvPr id="11" name="Shape 159"/>
          <p:cNvCxnSpPr/>
          <p:nvPr/>
        </p:nvCxnSpPr>
        <p:spPr>
          <a:xfrm>
            <a:off x="5444875" y="1640750"/>
            <a:ext cx="1905600" cy="577799"/>
          </a:xfrm>
          <a:prstGeom prst="straightConnector1">
            <a:avLst/>
          </a:prstGeom>
          <a:noFill/>
          <a:ln w="9525" cap="flat" cmpd="sng">
            <a:solidFill>
              <a:schemeClr val="tx1"/>
            </a:solidFill>
            <a:prstDash val="solid"/>
            <a:round/>
            <a:headEnd type="none" w="lg" len="lg"/>
            <a:tailEnd type="triangle" w="lg" len="lg"/>
          </a:ln>
        </p:spPr>
      </p:cxnSp>
      <p:cxnSp>
        <p:nvCxnSpPr>
          <p:cNvPr id="12" name="Shape 160"/>
          <p:cNvCxnSpPr>
            <a:stCxn id="9" idx="3"/>
          </p:cNvCxnSpPr>
          <p:nvPr/>
        </p:nvCxnSpPr>
        <p:spPr>
          <a:xfrm rot="10800000" flipH="1">
            <a:off x="5444875" y="2563049"/>
            <a:ext cx="1844700" cy="8700"/>
          </a:xfrm>
          <a:prstGeom prst="straightConnector1">
            <a:avLst/>
          </a:prstGeom>
          <a:noFill/>
          <a:ln w="9525" cap="flat" cmpd="sng">
            <a:solidFill>
              <a:schemeClr val="tx1"/>
            </a:solidFill>
            <a:prstDash val="solid"/>
            <a:round/>
            <a:headEnd type="none" w="lg" len="lg"/>
            <a:tailEnd type="triangle" w="lg" len="lg"/>
          </a:ln>
        </p:spPr>
      </p:cxnSp>
      <p:cxnSp>
        <p:nvCxnSpPr>
          <p:cNvPr id="13" name="Shape 161"/>
          <p:cNvCxnSpPr/>
          <p:nvPr/>
        </p:nvCxnSpPr>
        <p:spPr>
          <a:xfrm rot="10800000" flipH="1">
            <a:off x="5436325" y="2998674"/>
            <a:ext cx="1922700" cy="569100"/>
          </a:xfrm>
          <a:prstGeom prst="straightConnector1">
            <a:avLst/>
          </a:prstGeom>
          <a:noFill/>
          <a:ln w="9525" cap="flat" cmpd="sng">
            <a:solidFill>
              <a:schemeClr val="tx1"/>
            </a:solidFill>
            <a:prstDash val="solid"/>
            <a:round/>
            <a:headEnd type="none" w="lg" len="lg"/>
            <a:tailEnd type="triangle" w="lg" len="lg"/>
          </a:ln>
        </p:spPr>
      </p:cxnSp>
      <p:sp>
        <p:nvSpPr>
          <p:cNvPr id="14" name="Shape 162"/>
          <p:cNvSpPr txBox="1"/>
          <p:nvPr/>
        </p:nvSpPr>
        <p:spPr>
          <a:xfrm rot="979603">
            <a:off x="5658253" y="1561500"/>
            <a:ext cx="1219788" cy="297612"/>
          </a:xfrm>
          <a:prstGeom prst="rect">
            <a:avLst/>
          </a:prstGeom>
          <a:noFill/>
          <a:ln>
            <a:noFill/>
          </a:ln>
        </p:spPr>
        <p:txBody>
          <a:bodyPr lIns="91425" tIns="91425" rIns="91425" bIns="91425" anchor="t" anchorCtr="0">
            <a:noAutofit/>
          </a:bodyPr>
          <a:lstStyle/>
          <a:p>
            <a:pPr lvl="0">
              <a:spcBef>
                <a:spcPts val="0"/>
              </a:spcBef>
              <a:buNone/>
            </a:pPr>
            <a:r>
              <a:rPr lang="en-US" sz="800"/>
              <a:t>App Bits + Middleware</a:t>
            </a:r>
          </a:p>
        </p:txBody>
      </p:sp>
      <p:sp>
        <p:nvSpPr>
          <p:cNvPr id="15" name="Shape 163"/>
          <p:cNvSpPr txBox="1"/>
          <p:nvPr/>
        </p:nvSpPr>
        <p:spPr>
          <a:xfrm rot="21599155">
            <a:off x="5732453" y="2241992"/>
            <a:ext cx="1219800" cy="297600"/>
          </a:xfrm>
          <a:prstGeom prst="rect">
            <a:avLst/>
          </a:prstGeom>
          <a:noFill/>
          <a:ln>
            <a:noFill/>
          </a:ln>
        </p:spPr>
        <p:txBody>
          <a:bodyPr lIns="91425" tIns="91425" rIns="91425" bIns="91425" anchor="t" anchorCtr="0">
            <a:noAutofit/>
          </a:bodyPr>
          <a:lstStyle/>
          <a:p>
            <a:pPr lvl="0" rtl="0">
              <a:spcBef>
                <a:spcPts val="0"/>
              </a:spcBef>
              <a:buNone/>
            </a:pPr>
            <a:r>
              <a:rPr lang="en-US" sz="800" dirty="0" err="1"/>
              <a:t>Filesystem</a:t>
            </a:r>
            <a:endParaRPr lang="en-US" sz="800" dirty="0"/>
          </a:p>
        </p:txBody>
      </p:sp>
      <p:sp>
        <p:nvSpPr>
          <p:cNvPr id="16" name="Shape 164"/>
          <p:cNvSpPr txBox="1"/>
          <p:nvPr/>
        </p:nvSpPr>
        <p:spPr>
          <a:xfrm rot="20658143">
            <a:off x="5598129" y="2976074"/>
            <a:ext cx="1219690" cy="297567"/>
          </a:xfrm>
          <a:prstGeom prst="rect">
            <a:avLst/>
          </a:prstGeom>
          <a:noFill/>
          <a:ln>
            <a:noFill/>
          </a:ln>
        </p:spPr>
        <p:txBody>
          <a:bodyPr lIns="91425" tIns="91425" rIns="91425" bIns="91425" anchor="t" anchorCtr="0">
            <a:noAutofit/>
          </a:bodyPr>
          <a:lstStyle/>
          <a:p>
            <a:pPr lvl="0" rtl="0">
              <a:spcBef>
                <a:spcPts val="0"/>
              </a:spcBef>
              <a:buNone/>
            </a:pPr>
            <a:r>
              <a:rPr lang="en-US" sz="800" dirty="0"/>
              <a:t>Kernel &amp; Devices</a:t>
            </a:r>
          </a:p>
        </p:txBody>
      </p:sp>
      <p:sp>
        <p:nvSpPr>
          <p:cNvPr id="18" name="Shape 166"/>
          <p:cNvSpPr txBox="1"/>
          <p:nvPr/>
        </p:nvSpPr>
        <p:spPr>
          <a:xfrm>
            <a:off x="216575" y="3433100"/>
            <a:ext cx="3757200" cy="911100"/>
          </a:xfrm>
          <a:prstGeom prst="rect">
            <a:avLst/>
          </a:prstGeom>
          <a:noFill/>
          <a:ln w="9525" cap="flat" cmpd="sng">
            <a:solidFill>
              <a:schemeClr val="tx1"/>
            </a:solidFill>
            <a:prstDash val="solid"/>
            <a:round/>
            <a:headEnd type="none" w="med" len="med"/>
            <a:tailEnd type="none" w="med" len="med"/>
          </a:ln>
        </p:spPr>
        <p:txBody>
          <a:bodyPr lIns="91425" tIns="91425" rIns="91425" bIns="91425" anchor="t" anchorCtr="0">
            <a:noAutofit/>
          </a:bodyPr>
          <a:lstStyle/>
          <a:p>
            <a:pPr marL="457200" lvl="0" indent="-292100" rtl="0">
              <a:spcBef>
                <a:spcPts val="0"/>
              </a:spcBef>
              <a:buClr>
                <a:schemeClr val="tx1"/>
              </a:buClr>
              <a:buSzPct val="100000"/>
              <a:buChar char="-"/>
            </a:pPr>
            <a:r>
              <a:rPr lang="en-US" sz="1000" dirty="0"/>
              <a:t>Provides kernel and its dependencies, devices, network interfaces, semaphores(for compilers)</a:t>
            </a:r>
          </a:p>
          <a:p>
            <a:pPr marL="457200" lvl="0" indent="-292100" rtl="0">
              <a:spcBef>
                <a:spcPts val="0"/>
              </a:spcBef>
              <a:buClr>
                <a:schemeClr val="tx1"/>
              </a:buClr>
              <a:buSzPct val="100000"/>
              <a:buChar char="-"/>
            </a:pPr>
            <a:r>
              <a:rPr lang="en-US" sz="1000" dirty="0"/>
              <a:t>Primarily Ubuntu 14.04 with support for RHEL7/CentOS7 and Windows Server 2012 coming soon.</a:t>
            </a:r>
          </a:p>
        </p:txBody>
      </p:sp>
      <p:sp>
        <p:nvSpPr>
          <p:cNvPr id="19" name="Shape 167"/>
          <p:cNvSpPr txBox="1"/>
          <p:nvPr/>
        </p:nvSpPr>
        <p:spPr>
          <a:xfrm>
            <a:off x="243275" y="2247150"/>
            <a:ext cx="3757200" cy="911100"/>
          </a:xfrm>
          <a:prstGeom prst="rect">
            <a:avLst/>
          </a:prstGeom>
          <a:noFill/>
          <a:ln w="9525" cap="flat" cmpd="sng">
            <a:solidFill>
              <a:schemeClr val="tx1"/>
            </a:solidFill>
            <a:prstDash val="solid"/>
            <a:round/>
            <a:headEnd type="none" w="med" len="med"/>
            <a:tailEnd type="none" w="med" len="med"/>
          </a:ln>
        </p:spPr>
        <p:txBody>
          <a:bodyPr lIns="91425" tIns="91425" rIns="91425" bIns="91425" anchor="t" anchorCtr="0">
            <a:noAutofit/>
          </a:bodyPr>
          <a:lstStyle/>
          <a:p>
            <a:pPr marL="457200" lvl="0" indent="-292100" rtl="0">
              <a:spcBef>
                <a:spcPts val="0"/>
              </a:spcBef>
              <a:buClr>
                <a:schemeClr val="tx1"/>
              </a:buClr>
              <a:buSzPct val="100000"/>
              <a:buChar char="-"/>
            </a:pPr>
            <a:r>
              <a:rPr lang="en-US" sz="1000" dirty="0"/>
              <a:t>Every container receives a </a:t>
            </a:r>
            <a:r>
              <a:rPr lang="en-US" sz="1000" dirty="0" err="1"/>
              <a:t>Filesystem</a:t>
            </a:r>
            <a:r>
              <a:rPr lang="en-US" sz="1000" dirty="0"/>
              <a:t> image purpose built for CF.</a:t>
            </a:r>
          </a:p>
          <a:p>
            <a:pPr marL="457200" lvl="0" indent="-292100" rtl="0">
              <a:spcBef>
                <a:spcPts val="0"/>
              </a:spcBef>
              <a:buClr>
                <a:schemeClr val="tx1"/>
              </a:buClr>
              <a:buSzPct val="100000"/>
              <a:buChar char="-"/>
            </a:pPr>
            <a:r>
              <a:rPr lang="en-US" sz="1000" dirty="0"/>
              <a:t>Only necessary dependencies are added to reduce the attack surface and maintainability of these dependencies for security patches</a:t>
            </a:r>
          </a:p>
        </p:txBody>
      </p:sp>
      <p:sp>
        <p:nvSpPr>
          <p:cNvPr id="20" name="Shape 168"/>
          <p:cNvSpPr txBox="1"/>
          <p:nvPr/>
        </p:nvSpPr>
        <p:spPr>
          <a:xfrm>
            <a:off x="282725" y="1140800"/>
            <a:ext cx="3757200" cy="911100"/>
          </a:xfrm>
          <a:prstGeom prst="rect">
            <a:avLst/>
          </a:prstGeom>
          <a:noFill/>
          <a:ln w="9525" cap="flat" cmpd="sng">
            <a:solidFill>
              <a:schemeClr val="tx1"/>
            </a:solidFill>
            <a:prstDash val="solid"/>
            <a:round/>
            <a:headEnd type="none" w="med" len="med"/>
            <a:tailEnd type="none" w="med" len="med"/>
          </a:ln>
        </p:spPr>
        <p:txBody>
          <a:bodyPr lIns="91425" tIns="91425" rIns="91425" bIns="91425" anchor="t" anchorCtr="0">
            <a:noAutofit/>
          </a:bodyPr>
          <a:lstStyle/>
          <a:p>
            <a:pPr marL="457200" lvl="0" indent="-292100" rtl="0">
              <a:spcBef>
                <a:spcPts val="0"/>
              </a:spcBef>
              <a:buClr>
                <a:schemeClr val="tx1"/>
              </a:buClr>
              <a:buSzPct val="100000"/>
              <a:buChar char="-"/>
            </a:pPr>
            <a:r>
              <a:rPr lang="en-US" sz="1000" dirty="0"/>
              <a:t>Buildpacks are scripts that can detect applications, install middleware runtimes and package app bits into it.</a:t>
            </a:r>
          </a:p>
          <a:p>
            <a:pPr marL="457200" lvl="0" indent="-292100" rtl="0">
              <a:spcBef>
                <a:spcPts val="0"/>
              </a:spcBef>
              <a:buClr>
                <a:schemeClr val="tx1"/>
              </a:buClr>
              <a:buSzPct val="100000"/>
              <a:buChar char="-"/>
            </a:pPr>
            <a:r>
              <a:rPr lang="en-US" sz="1000" dirty="0"/>
              <a:t>Also provides scripts to run the application with its </a:t>
            </a:r>
            <a:r>
              <a:rPr lang="en-US" sz="1000" dirty="0" smtClean="0"/>
              <a:t>dependencies.</a:t>
            </a:r>
            <a:endParaRPr lang="en-US" sz="1000" dirty="0"/>
          </a:p>
        </p:txBody>
      </p:sp>
    </p:spTree>
    <p:extLst>
      <p:ext uri="{BB962C8B-B14F-4D97-AF65-F5344CB8AC3E}">
        <p14:creationId xmlns:p14="http://schemas.microsoft.com/office/powerpoint/2010/main" val="303936943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Bring your Container(BYC) </a:t>
            </a:r>
            <a:r>
              <a:rPr lang="en-US" dirty="0" err="1" smtClean="0"/>
              <a:t>vs</a:t>
            </a:r>
            <a:r>
              <a:rPr lang="en-US" dirty="0" smtClean="0"/>
              <a:t> Buildpacks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8</a:t>
            </a:fld>
            <a:endParaRPr lang="en-US"/>
          </a:p>
        </p:txBody>
      </p:sp>
      <p:sp>
        <p:nvSpPr>
          <p:cNvPr id="17" name="Text Placeholder 16"/>
          <p:cNvSpPr>
            <a:spLocks noGrp="1"/>
          </p:cNvSpPr>
          <p:nvPr>
            <p:ph type="body" sz="quarter" idx="13"/>
          </p:nvPr>
        </p:nvSpPr>
        <p:spPr/>
        <p:txBody>
          <a:bodyPr/>
          <a:lstStyle/>
          <a:p>
            <a:endParaRPr lang="en-US"/>
          </a:p>
        </p:txBody>
      </p:sp>
      <p:grpSp>
        <p:nvGrpSpPr>
          <p:cNvPr id="21" name="Shape 175"/>
          <p:cNvGrpSpPr/>
          <p:nvPr/>
        </p:nvGrpSpPr>
        <p:grpSpPr>
          <a:xfrm>
            <a:off x="2182278" y="957373"/>
            <a:ext cx="3353823" cy="3515162"/>
            <a:chOff x="5014276" y="703885"/>
            <a:chExt cx="3943799" cy="3801439"/>
          </a:xfrm>
        </p:grpSpPr>
        <p:sp>
          <p:nvSpPr>
            <p:cNvPr id="22" name="Shape 176"/>
            <p:cNvSpPr/>
            <p:nvPr/>
          </p:nvSpPr>
          <p:spPr>
            <a:xfrm>
              <a:off x="5769864" y="2120900"/>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dirty="0">
                  <a:solidFill>
                    <a:srgbClr val="000000"/>
                  </a:solidFill>
                  <a:latin typeface="Helvetica Neue"/>
                  <a:ea typeface="Helvetica Neue"/>
                  <a:cs typeface="Helvetica Neue"/>
                  <a:sym typeface="Helvetica Neue"/>
                </a:rPr>
                <a:t>runtime layer</a:t>
              </a:r>
            </a:p>
          </p:txBody>
        </p:sp>
        <p:sp>
          <p:nvSpPr>
            <p:cNvPr id="23" name="Shape 177"/>
            <p:cNvSpPr/>
            <p:nvPr/>
          </p:nvSpPr>
          <p:spPr>
            <a:xfrm>
              <a:off x="5769864" y="2971800"/>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dirty="0">
                  <a:solidFill>
                    <a:srgbClr val="000000"/>
                  </a:solidFill>
                  <a:latin typeface="Helvetica Neue"/>
                  <a:ea typeface="Helvetica Neue"/>
                  <a:cs typeface="Helvetica Neue"/>
                  <a:sym typeface="Helvetica Neue"/>
                </a:rPr>
                <a:t>OS image</a:t>
              </a:r>
            </a:p>
          </p:txBody>
        </p:sp>
        <p:sp>
          <p:nvSpPr>
            <p:cNvPr id="24" name="Shape 178"/>
            <p:cNvSpPr/>
            <p:nvPr/>
          </p:nvSpPr>
          <p:spPr>
            <a:xfrm>
              <a:off x="5769864" y="1289050"/>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dirty="0">
                  <a:solidFill>
                    <a:srgbClr val="000000"/>
                  </a:solidFill>
                  <a:latin typeface="Helvetica Neue"/>
                  <a:ea typeface="Helvetica Neue"/>
                  <a:cs typeface="Helvetica Neue"/>
                  <a:sym typeface="Helvetica Neue"/>
                </a:rPr>
                <a:t>application layer</a:t>
              </a:r>
            </a:p>
          </p:txBody>
        </p:sp>
        <p:sp>
          <p:nvSpPr>
            <p:cNvPr id="25" name="Shape 179"/>
            <p:cNvSpPr txBox="1"/>
            <p:nvPr/>
          </p:nvSpPr>
          <p:spPr>
            <a:xfrm>
              <a:off x="5014276" y="703885"/>
              <a:ext cx="3943799" cy="499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700" dirty="0">
                  <a:solidFill>
                    <a:srgbClr val="000000"/>
                  </a:solidFill>
                  <a:latin typeface="Helvetica Neue"/>
                  <a:ea typeface="Helvetica Neue"/>
                  <a:cs typeface="Helvetica Neue"/>
                  <a:sym typeface="Helvetica Neue"/>
                </a:rPr>
                <a:t>BYC</a:t>
              </a:r>
              <a:r>
                <a:rPr lang="en-US" sz="1700" b="0" i="0" u="none" strike="noStrike" cap="none" dirty="0">
                  <a:solidFill>
                    <a:srgbClr val="000000"/>
                  </a:solidFill>
                  <a:latin typeface="Helvetica Neue"/>
                  <a:ea typeface="Helvetica Neue"/>
                  <a:cs typeface="Helvetica Neue"/>
                  <a:sym typeface="Helvetica Neue"/>
                </a:rPr>
                <a:t> (e.g</a:t>
              </a:r>
              <a:r>
                <a:rPr lang="en-US" sz="1700" b="0" i="0" u="none" strike="noStrike" cap="none" dirty="0">
                  <a:latin typeface="Helvetica Neue"/>
                  <a:ea typeface="Helvetica Neue"/>
                  <a:cs typeface="Helvetica Neue"/>
                  <a:sym typeface="Helvetica Neue"/>
                </a:rPr>
                <a:t>. </a:t>
              </a:r>
              <a:r>
                <a:rPr lang="en-US" sz="1700" b="0" i="0" u="none" strike="noStrike" cap="none" dirty="0" err="1">
                  <a:latin typeface="Helvetica Neue"/>
                  <a:ea typeface="Helvetica Neue"/>
                  <a:cs typeface="Helvetica Neue"/>
                  <a:sym typeface="Helvetica Neue"/>
                </a:rPr>
                <a:t>Docker</a:t>
              </a:r>
              <a:r>
                <a:rPr lang="en-US" sz="1700" b="0" i="0" u="none" strike="noStrike" cap="none" dirty="0">
                  <a:latin typeface="Helvetica Neue"/>
                  <a:ea typeface="Helvetica Neue"/>
                  <a:cs typeface="Helvetica Neue"/>
                  <a:sym typeface="Helvetica Neue"/>
                </a:rPr>
                <a:t>)</a:t>
              </a:r>
            </a:p>
          </p:txBody>
        </p:sp>
        <p:sp>
          <p:nvSpPr>
            <p:cNvPr id="26" name="Shape 180"/>
            <p:cNvSpPr/>
            <p:nvPr/>
          </p:nvSpPr>
          <p:spPr>
            <a:xfrm>
              <a:off x="5769864" y="3806825"/>
              <a:ext cx="2635249" cy="698500"/>
            </a:xfrm>
            <a:prstGeom prst="roundRect">
              <a:avLst>
                <a:gd name="adj" fmla="val 16667"/>
              </a:avLst>
            </a:prstGeom>
            <a:solidFill>
              <a:schemeClr val="tx1">
                <a:lumMod val="65000"/>
                <a:lumOff val="35000"/>
              </a:schemeClr>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dirty="0">
                  <a:solidFill>
                    <a:srgbClr val="000000"/>
                  </a:solidFill>
                  <a:latin typeface="Helvetica Neue"/>
                  <a:ea typeface="Helvetica Neue"/>
                  <a:cs typeface="Helvetica Neue"/>
                  <a:sym typeface="Helvetica Neue"/>
                </a:rPr>
                <a:t>system brings fixed host OS Kernel</a:t>
              </a:r>
            </a:p>
          </p:txBody>
        </p:sp>
        <p:sp>
          <p:nvSpPr>
            <p:cNvPr id="27" name="Shape 181"/>
            <p:cNvSpPr/>
            <p:nvPr/>
          </p:nvSpPr>
          <p:spPr>
            <a:xfrm>
              <a:off x="5449189" y="1200150"/>
              <a:ext cx="3254374" cy="25400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Helvetica Neue"/>
                <a:ea typeface="Helvetica Neue"/>
                <a:cs typeface="Helvetica Neue"/>
                <a:sym typeface="Helvetica Neue"/>
              </a:endParaRPr>
            </a:p>
          </p:txBody>
        </p:sp>
      </p:grpSp>
      <p:grpSp>
        <p:nvGrpSpPr>
          <p:cNvPr id="28" name="Shape 182"/>
          <p:cNvGrpSpPr/>
          <p:nvPr/>
        </p:nvGrpSpPr>
        <p:grpSpPr>
          <a:xfrm>
            <a:off x="5651102" y="957372"/>
            <a:ext cx="2752560" cy="2822278"/>
            <a:chOff x="277511" y="634632"/>
            <a:chExt cx="3254374" cy="3036726"/>
          </a:xfrm>
        </p:grpSpPr>
        <p:sp>
          <p:nvSpPr>
            <p:cNvPr id="29" name="Shape 183"/>
            <p:cNvSpPr/>
            <p:nvPr/>
          </p:nvSpPr>
          <p:spPr>
            <a:xfrm>
              <a:off x="277511" y="1131358"/>
              <a:ext cx="3254374" cy="25400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Helvetica Neue"/>
                <a:ea typeface="Helvetica Neue"/>
                <a:cs typeface="Helvetica Neue"/>
                <a:sym typeface="Helvetica Neue"/>
              </a:endParaRPr>
            </a:p>
          </p:txBody>
        </p:sp>
        <p:sp>
          <p:nvSpPr>
            <p:cNvPr id="30" name="Shape 184"/>
            <p:cNvSpPr/>
            <p:nvPr/>
          </p:nvSpPr>
          <p:spPr>
            <a:xfrm>
              <a:off x="572785" y="2036233"/>
              <a:ext cx="2635249" cy="6985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dirty="0">
                  <a:solidFill>
                    <a:srgbClr val="000000"/>
                  </a:solidFill>
                  <a:latin typeface="Helvetica Neue"/>
                  <a:ea typeface="Helvetica Neue"/>
                  <a:cs typeface="Helvetica Neue"/>
                  <a:sym typeface="Helvetica Neue"/>
                </a:rPr>
                <a:t>runtime layer</a:t>
              </a:r>
            </a:p>
          </p:txBody>
        </p:sp>
        <p:sp>
          <p:nvSpPr>
            <p:cNvPr id="31" name="Shape 185"/>
            <p:cNvSpPr/>
            <p:nvPr/>
          </p:nvSpPr>
          <p:spPr>
            <a:xfrm>
              <a:off x="572785" y="2887133"/>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dirty="0">
                  <a:solidFill>
                    <a:srgbClr val="000000"/>
                  </a:solidFill>
                  <a:latin typeface="Helvetica Neue"/>
                  <a:ea typeface="Helvetica Neue"/>
                  <a:cs typeface="Helvetica Neue"/>
                  <a:sym typeface="Helvetica Neue"/>
                </a:rPr>
                <a:t>OS image</a:t>
              </a:r>
            </a:p>
          </p:txBody>
        </p:sp>
        <p:sp>
          <p:nvSpPr>
            <p:cNvPr id="32" name="Shape 186"/>
            <p:cNvSpPr/>
            <p:nvPr/>
          </p:nvSpPr>
          <p:spPr>
            <a:xfrm>
              <a:off x="572785" y="1204383"/>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dirty="0">
                  <a:solidFill>
                    <a:srgbClr val="000000"/>
                  </a:solidFill>
                  <a:latin typeface="Helvetica Neue"/>
                  <a:ea typeface="Helvetica Neue"/>
                  <a:cs typeface="Helvetica Neue"/>
                  <a:sym typeface="Helvetica Neue"/>
                </a:rPr>
                <a:t>application layer</a:t>
              </a:r>
            </a:p>
          </p:txBody>
        </p:sp>
        <p:sp>
          <p:nvSpPr>
            <p:cNvPr id="33" name="Shape 187"/>
            <p:cNvSpPr txBox="1"/>
            <p:nvPr/>
          </p:nvSpPr>
          <p:spPr>
            <a:xfrm>
              <a:off x="962508" y="634632"/>
              <a:ext cx="1855800" cy="496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700" b="0" i="0" u="none" strike="noStrike" cap="none" dirty="0" err="1">
                  <a:solidFill>
                    <a:srgbClr val="000000"/>
                  </a:solidFill>
                  <a:latin typeface="Helvetica Neue"/>
                  <a:ea typeface="Helvetica Neue"/>
                  <a:cs typeface="Helvetica Neue"/>
                  <a:sym typeface="Helvetica Neue"/>
                </a:rPr>
                <a:t>Buildpack</a:t>
              </a:r>
              <a:endParaRPr lang="en-US" sz="1700" b="0" i="0" u="none" strike="noStrike" cap="none" dirty="0">
                <a:solidFill>
                  <a:srgbClr val="000000"/>
                </a:solidFill>
                <a:latin typeface="Helvetica Neue"/>
                <a:ea typeface="Helvetica Neue"/>
                <a:cs typeface="Helvetica Neue"/>
                <a:sym typeface="Helvetica Neue"/>
              </a:endParaRPr>
            </a:p>
          </p:txBody>
        </p:sp>
      </p:grpSp>
      <p:grpSp>
        <p:nvGrpSpPr>
          <p:cNvPr id="34" name="Shape 188"/>
          <p:cNvGrpSpPr/>
          <p:nvPr/>
        </p:nvGrpSpPr>
        <p:grpSpPr>
          <a:xfrm>
            <a:off x="259512" y="1785920"/>
            <a:ext cx="1670940" cy="1421369"/>
            <a:chOff x="3612312" y="3024691"/>
            <a:chExt cx="1670940" cy="1421369"/>
          </a:xfrm>
        </p:grpSpPr>
        <p:grpSp>
          <p:nvGrpSpPr>
            <p:cNvPr id="35" name="Shape 189"/>
            <p:cNvGrpSpPr/>
            <p:nvPr/>
          </p:nvGrpSpPr>
          <p:grpSpPr>
            <a:xfrm>
              <a:off x="3612313" y="4028402"/>
              <a:ext cx="1647824" cy="417658"/>
              <a:chOff x="3670300" y="3971926"/>
              <a:chExt cx="1647824" cy="409573"/>
            </a:xfrm>
          </p:grpSpPr>
          <p:sp>
            <p:nvSpPr>
              <p:cNvPr id="38" name="Shape 190"/>
              <p:cNvSpPr txBox="1"/>
              <p:nvPr/>
            </p:nvSpPr>
            <p:spPr>
              <a:xfrm>
                <a:off x="3850053" y="4010996"/>
                <a:ext cx="1313180" cy="30181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a:latin typeface="Helvetica Neue"/>
                    <a:ea typeface="Helvetica Neue"/>
                    <a:cs typeface="Helvetica Neue"/>
                    <a:sym typeface="Helvetica Neue"/>
                  </a:rPr>
                  <a:t>App container</a:t>
                </a:r>
              </a:p>
            </p:txBody>
          </p:sp>
          <p:sp>
            <p:nvSpPr>
              <p:cNvPr id="39" name="Shape 191"/>
              <p:cNvSpPr/>
              <p:nvPr/>
            </p:nvSpPr>
            <p:spPr>
              <a:xfrm>
                <a:off x="3670300" y="3971926"/>
                <a:ext cx="1647824" cy="409573"/>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latin typeface="Helvetica Neue"/>
                  <a:ea typeface="Helvetica Neue"/>
                  <a:cs typeface="Helvetica Neue"/>
                  <a:sym typeface="Helvetica Neue"/>
                </a:endParaRPr>
              </a:p>
            </p:txBody>
          </p:sp>
        </p:grpSp>
        <p:sp>
          <p:nvSpPr>
            <p:cNvPr id="36" name="Shape 192"/>
            <p:cNvSpPr/>
            <p:nvPr/>
          </p:nvSpPr>
          <p:spPr>
            <a:xfrm>
              <a:off x="3612312" y="3507316"/>
              <a:ext cx="1670940" cy="404284"/>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a:latin typeface="Helvetica Neue"/>
                  <a:ea typeface="Helvetica Neue"/>
                  <a:cs typeface="Helvetica Neue"/>
                  <a:sym typeface="Helvetica Neue"/>
                </a:rPr>
                <a:t>System Provides</a:t>
              </a:r>
            </a:p>
          </p:txBody>
        </p:sp>
        <p:sp>
          <p:nvSpPr>
            <p:cNvPr id="37" name="Shape 193"/>
            <p:cNvSpPr/>
            <p:nvPr/>
          </p:nvSpPr>
          <p:spPr>
            <a:xfrm>
              <a:off x="3612312" y="3024691"/>
              <a:ext cx="1670940" cy="404284"/>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a:latin typeface="Helvetica Neue"/>
                  <a:ea typeface="Helvetica Neue"/>
                  <a:cs typeface="Helvetica Neue"/>
                  <a:sym typeface="Helvetica Neue"/>
                </a:rPr>
                <a:t>Dev Provides</a:t>
              </a:r>
            </a:p>
          </p:txBody>
        </p:sp>
      </p:grpSp>
      <p:sp>
        <p:nvSpPr>
          <p:cNvPr id="40" name="Shape 194"/>
          <p:cNvSpPr/>
          <p:nvPr/>
        </p:nvSpPr>
        <p:spPr>
          <a:xfrm>
            <a:off x="5900846" y="3826637"/>
            <a:ext cx="2241026" cy="645898"/>
          </a:xfrm>
          <a:prstGeom prst="roundRect">
            <a:avLst>
              <a:gd name="adj" fmla="val 16667"/>
            </a:avLst>
          </a:prstGeom>
          <a:solidFill>
            <a:schemeClr val="tx1">
              <a:lumMod val="65000"/>
              <a:lumOff val="35000"/>
            </a:schemeClr>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dirty="0">
                <a:latin typeface="Helvetica Neue"/>
                <a:ea typeface="Helvetica Neue"/>
                <a:cs typeface="Helvetica Neue"/>
                <a:sym typeface="Helvetica Neue"/>
              </a:rPr>
              <a:t>system brings fixed host OS Kernel</a:t>
            </a:r>
          </a:p>
        </p:txBody>
      </p:sp>
    </p:spTree>
    <p:extLst>
      <p:ext uri="{BB962C8B-B14F-4D97-AF65-F5344CB8AC3E}">
        <p14:creationId xmlns:p14="http://schemas.microsoft.com/office/powerpoint/2010/main" val="12316964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Day 2 Operations with Buildpacks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9</a:t>
            </a:fld>
            <a:endParaRPr lang="en-US"/>
          </a:p>
        </p:txBody>
      </p:sp>
      <p:sp>
        <p:nvSpPr>
          <p:cNvPr id="17" name="Text Placeholder 16"/>
          <p:cNvSpPr>
            <a:spLocks noGrp="1"/>
          </p:cNvSpPr>
          <p:nvPr>
            <p:ph type="body" sz="quarter" idx="13"/>
          </p:nvPr>
        </p:nvSpPr>
        <p:spPr/>
        <p:txBody>
          <a:bodyPr/>
          <a:lstStyle/>
          <a:p>
            <a:endParaRPr lang="en-US"/>
          </a:p>
        </p:txBody>
      </p:sp>
      <p:grpSp>
        <p:nvGrpSpPr>
          <p:cNvPr id="41" name="Shape 201"/>
          <p:cNvGrpSpPr/>
          <p:nvPr/>
        </p:nvGrpSpPr>
        <p:grpSpPr>
          <a:xfrm>
            <a:off x="278287" y="1767145"/>
            <a:ext cx="1670999" cy="1421119"/>
            <a:chOff x="3612312" y="3024691"/>
            <a:chExt cx="1670999" cy="1421119"/>
          </a:xfrm>
        </p:grpSpPr>
        <p:grpSp>
          <p:nvGrpSpPr>
            <p:cNvPr id="42" name="Shape 202"/>
            <p:cNvGrpSpPr/>
            <p:nvPr/>
          </p:nvGrpSpPr>
          <p:grpSpPr>
            <a:xfrm>
              <a:off x="3612313" y="4028243"/>
              <a:ext cx="1647900" cy="417567"/>
              <a:chOff x="3670300" y="3971926"/>
              <a:chExt cx="1647900" cy="409500"/>
            </a:xfrm>
          </p:grpSpPr>
          <p:sp>
            <p:nvSpPr>
              <p:cNvPr id="45" name="Shape 203"/>
              <p:cNvSpPr txBox="1"/>
              <p:nvPr/>
            </p:nvSpPr>
            <p:spPr>
              <a:xfrm>
                <a:off x="3850053" y="4010996"/>
                <a:ext cx="1313100" cy="3017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a:solidFill>
                      <a:srgbClr val="000000"/>
                    </a:solidFill>
                    <a:latin typeface="Helvetica Neue"/>
                    <a:ea typeface="Helvetica Neue"/>
                    <a:cs typeface="Helvetica Neue"/>
                    <a:sym typeface="Helvetica Neue"/>
                  </a:rPr>
                  <a:t>App container</a:t>
                </a:r>
              </a:p>
            </p:txBody>
          </p:sp>
          <p:sp>
            <p:nvSpPr>
              <p:cNvPr id="46" name="Shape 204"/>
              <p:cNvSpPr/>
              <p:nvPr/>
            </p:nvSpPr>
            <p:spPr>
              <a:xfrm>
                <a:off x="3670300" y="3971926"/>
                <a:ext cx="1647900" cy="4095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000000"/>
                  </a:solidFill>
                  <a:latin typeface="Helvetica Neue"/>
                  <a:ea typeface="Helvetica Neue"/>
                  <a:cs typeface="Helvetica Neue"/>
                  <a:sym typeface="Helvetica Neue"/>
                </a:endParaRPr>
              </a:p>
            </p:txBody>
          </p:sp>
        </p:grpSp>
        <p:sp>
          <p:nvSpPr>
            <p:cNvPr id="43" name="Shape 205"/>
            <p:cNvSpPr/>
            <p:nvPr/>
          </p:nvSpPr>
          <p:spPr>
            <a:xfrm>
              <a:off x="3612312" y="3507316"/>
              <a:ext cx="1670999" cy="4044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300">
                  <a:solidFill>
                    <a:srgbClr val="000000"/>
                  </a:solidFill>
                  <a:latin typeface="Helvetica Neue"/>
                  <a:ea typeface="Helvetica Neue"/>
                  <a:cs typeface="Helvetica Neue"/>
                  <a:sym typeface="Helvetica Neue"/>
                </a:rPr>
                <a:t>Platform</a:t>
              </a:r>
              <a:r>
                <a:rPr lang="en-US" sz="1300" b="0" i="0" u="none" strike="noStrike" cap="none">
                  <a:solidFill>
                    <a:srgbClr val="000000"/>
                  </a:solidFill>
                  <a:latin typeface="Helvetica Neue"/>
                  <a:ea typeface="Helvetica Neue"/>
                  <a:cs typeface="Helvetica Neue"/>
                  <a:sym typeface="Helvetica Neue"/>
                </a:rPr>
                <a:t> </a:t>
              </a:r>
              <a:r>
                <a:rPr lang="en-US" sz="1300">
                  <a:solidFill>
                    <a:srgbClr val="000000"/>
                  </a:solidFill>
                  <a:latin typeface="Helvetica Neue"/>
                  <a:ea typeface="Helvetica Neue"/>
                  <a:cs typeface="Helvetica Neue"/>
                  <a:sym typeface="Helvetica Neue"/>
                </a:rPr>
                <a:t>supported</a:t>
              </a:r>
            </a:p>
          </p:txBody>
        </p:sp>
        <p:sp>
          <p:nvSpPr>
            <p:cNvPr id="44" name="Shape 206"/>
            <p:cNvSpPr/>
            <p:nvPr/>
          </p:nvSpPr>
          <p:spPr>
            <a:xfrm>
              <a:off x="3612312" y="3024691"/>
              <a:ext cx="1670999" cy="4044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300" b="0" i="0" u="none" strike="noStrike" cap="none">
                  <a:solidFill>
                    <a:srgbClr val="000000"/>
                  </a:solidFill>
                  <a:latin typeface="Helvetica Neue"/>
                  <a:ea typeface="Helvetica Neue"/>
                  <a:cs typeface="Helvetica Neue"/>
                  <a:sym typeface="Helvetica Neue"/>
                </a:rPr>
                <a:t>Dev </a:t>
              </a:r>
              <a:r>
                <a:rPr lang="en-US" sz="1300">
                  <a:solidFill>
                    <a:srgbClr val="000000"/>
                  </a:solidFill>
                  <a:latin typeface="Helvetica Neue"/>
                  <a:ea typeface="Helvetica Neue"/>
                  <a:cs typeface="Helvetica Neue"/>
                  <a:sym typeface="Helvetica Neue"/>
                </a:rPr>
                <a:t>Supported</a:t>
              </a:r>
            </a:p>
          </p:txBody>
        </p:sp>
      </p:grpSp>
      <p:grpSp>
        <p:nvGrpSpPr>
          <p:cNvPr id="47" name="Shape 207"/>
          <p:cNvGrpSpPr/>
          <p:nvPr/>
        </p:nvGrpSpPr>
        <p:grpSpPr>
          <a:xfrm>
            <a:off x="2675752" y="957383"/>
            <a:ext cx="2752571" cy="2822426"/>
            <a:chOff x="277511" y="634632"/>
            <a:chExt cx="3254400" cy="3036826"/>
          </a:xfrm>
        </p:grpSpPr>
        <p:sp>
          <p:nvSpPr>
            <p:cNvPr id="48" name="Shape 208"/>
            <p:cNvSpPr/>
            <p:nvPr/>
          </p:nvSpPr>
          <p:spPr>
            <a:xfrm>
              <a:off x="277511" y="1131358"/>
              <a:ext cx="3254400" cy="25401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000000"/>
                </a:solidFill>
                <a:latin typeface="Helvetica Neue"/>
                <a:ea typeface="Helvetica Neue"/>
                <a:cs typeface="Helvetica Neue"/>
                <a:sym typeface="Helvetica Neue"/>
              </a:endParaRPr>
            </a:p>
          </p:txBody>
        </p:sp>
        <p:sp>
          <p:nvSpPr>
            <p:cNvPr id="49" name="Shape 209"/>
            <p:cNvSpPr/>
            <p:nvPr/>
          </p:nvSpPr>
          <p:spPr>
            <a:xfrm>
              <a:off x="572785" y="2036233"/>
              <a:ext cx="2635200" cy="6984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a:solidFill>
                    <a:srgbClr val="000000"/>
                  </a:solidFill>
                  <a:latin typeface="Helvetica Neue"/>
                  <a:ea typeface="Helvetica Neue"/>
                  <a:cs typeface="Helvetica Neue"/>
                  <a:sym typeface="Helvetica Neue"/>
                </a:rPr>
                <a:t>runtime layer</a:t>
              </a:r>
            </a:p>
          </p:txBody>
        </p:sp>
        <p:sp>
          <p:nvSpPr>
            <p:cNvPr id="50" name="Shape 210"/>
            <p:cNvSpPr/>
            <p:nvPr/>
          </p:nvSpPr>
          <p:spPr>
            <a:xfrm>
              <a:off x="572785" y="2887133"/>
              <a:ext cx="2635200" cy="6984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a:solidFill>
                    <a:srgbClr val="000000"/>
                  </a:solidFill>
                  <a:latin typeface="Helvetica Neue"/>
                  <a:ea typeface="Helvetica Neue"/>
                  <a:cs typeface="Helvetica Neue"/>
                  <a:sym typeface="Helvetica Neue"/>
                </a:rPr>
                <a:t>OS image</a:t>
              </a:r>
            </a:p>
          </p:txBody>
        </p:sp>
        <p:sp>
          <p:nvSpPr>
            <p:cNvPr id="51" name="Shape 211"/>
            <p:cNvSpPr/>
            <p:nvPr/>
          </p:nvSpPr>
          <p:spPr>
            <a:xfrm>
              <a:off x="572785" y="1204383"/>
              <a:ext cx="2635200" cy="6984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a:solidFill>
                    <a:srgbClr val="000000"/>
                  </a:solidFill>
                  <a:latin typeface="Helvetica Neue"/>
                  <a:ea typeface="Helvetica Neue"/>
                  <a:cs typeface="Helvetica Neue"/>
                  <a:sym typeface="Helvetica Neue"/>
                </a:rPr>
                <a:t>application layer</a:t>
              </a:r>
            </a:p>
          </p:txBody>
        </p:sp>
        <p:sp>
          <p:nvSpPr>
            <p:cNvPr id="52" name="Shape 212"/>
            <p:cNvSpPr txBox="1"/>
            <p:nvPr/>
          </p:nvSpPr>
          <p:spPr>
            <a:xfrm>
              <a:off x="962508" y="634632"/>
              <a:ext cx="1855800" cy="496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700" b="0" i="0" u="none" strike="noStrike" cap="none">
                  <a:solidFill>
                    <a:srgbClr val="000000"/>
                  </a:solidFill>
                  <a:latin typeface="Helvetica Neue"/>
                  <a:ea typeface="Helvetica Neue"/>
                  <a:cs typeface="Helvetica Neue"/>
                  <a:sym typeface="Helvetica Neue"/>
                </a:rPr>
                <a:t>Buildpack</a:t>
              </a:r>
            </a:p>
          </p:txBody>
        </p:sp>
      </p:grpSp>
      <p:sp>
        <p:nvSpPr>
          <p:cNvPr id="53" name="Shape 213"/>
          <p:cNvSpPr/>
          <p:nvPr/>
        </p:nvSpPr>
        <p:spPr>
          <a:xfrm>
            <a:off x="2931546" y="3854887"/>
            <a:ext cx="2240999" cy="645899"/>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a:solidFill>
                  <a:srgbClr val="000000"/>
                </a:solidFill>
                <a:latin typeface="Helvetica Neue"/>
                <a:ea typeface="Helvetica Neue"/>
                <a:cs typeface="Helvetica Neue"/>
                <a:sym typeface="Helvetica Neue"/>
              </a:rPr>
              <a:t>system brings fixed host OS Kernel</a:t>
            </a:r>
          </a:p>
        </p:txBody>
      </p:sp>
      <p:sp>
        <p:nvSpPr>
          <p:cNvPr id="54" name="Shape 214"/>
          <p:cNvSpPr/>
          <p:nvPr/>
        </p:nvSpPr>
        <p:spPr>
          <a:xfrm>
            <a:off x="5612800" y="1511150"/>
            <a:ext cx="178199" cy="582000"/>
          </a:xfrm>
          <a:prstGeom prst="rightBrace">
            <a:avLst>
              <a:gd name="adj1" fmla="val 8333"/>
              <a:gd name="adj2" fmla="val 50000"/>
            </a:avLst>
          </a:prstGeom>
          <a:noFill/>
          <a:ln w="952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000000"/>
              </a:solidFill>
            </a:endParaRPr>
          </a:p>
        </p:txBody>
      </p:sp>
      <p:sp>
        <p:nvSpPr>
          <p:cNvPr id="55" name="Shape 215"/>
          <p:cNvSpPr txBox="1"/>
          <p:nvPr/>
        </p:nvSpPr>
        <p:spPr>
          <a:xfrm>
            <a:off x="5885000" y="1492375"/>
            <a:ext cx="3041100" cy="582000"/>
          </a:xfrm>
          <a:prstGeom prst="rect">
            <a:avLst/>
          </a:prstGeom>
          <a:noFill/>
          <a:ln w="9525" cap="flat" cmpd="sng">
            <a:solidFill>
              <a:schemeClr val="tx1"/>
            </a:solidFill>
            <a:prstDash val="solid"/>
            <a:round/>
            <a:headEnd type="none" w="med" len="med"/>
            <a:tailEnd type="none" w="med" len="med"/>
          </a:ln>
        </p:spPr>
        <p:txBody>
          <a:bodyPr lIns="91425" tIns="91425" rIns="91425" bIns="91425" anchor="t" anchorCtr="0">
            <a:noAutofit/>
          </a:bodyPr>
          <a:lstStyle/>
          <a:p>
            <a:pPr marL="457200" lvl="0" indent="-228600" rtl="0">
              <a:spcBef>
                <a:spcPts val="0"/>
              </a:spcBef>
              <a:buClr>
                <a:schemeClr val="tx1"/>
              </a:buClr>
              <a:buChar char="●"/>
            </a:pPr>
            <a:r>
              <a:rPr lang="en-US" sz="1200" dirty="0">
                <a:solidFill>
                  <a:srgbClr val="000000"/>
                </a:solidFill>
              </a:rPr>
              <a:t>Developer/App team provided</a:t>
            </a:r>
          </a:p>
          <a:p>
            <a:pPr marL="457200" lvl="0" indent="-228600">
              <a:spcBef>
                <a:spcPts val="0"/>
              </a:spcBef>
              <a:buClr>
                <a:schemeClr val="tx1"/>
              </a:buClr>
              <a:buChar char="●"/>
            </a:pPr>
            <a:r>
              <a:rPr lang="en-US" sz="1200" dirty="0">
                <a:solidFill>
                  <a:srgbClr val="000000"/>
                </a:solidFill>
              </a:rPr>
              <a:t>Blue/Green Deployments</a:t>
            </a:r>
          </a:p>
        </p:txBody>
      </p:sp>
      <p:sp>
        <p:nvSpPr>
          <p:cNvPr id="56" name="Shape 216"/>
          <p:cNvSpPr/>
          <p:nvPr/>
        </p:nvSpPr>
        <p:spPr>
          <a:xfrm>
            <a:off x="5612800" y="2280750"/>
            <a:ext cx="178199" cy="582000"/>
          </a:xfrm>
          <a:prstGeom prst="rightBrace">
            <a:avLst>
              <a:gd name="adj1" fmla="val 8333"/>
              <a:gd name="adj2" fmla="val 50000"/>
            </a:avLst>
          </a:prstGeom>
          <a:noFill/>
          <a:ln w="952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000000"/>
              </a:solidFill>
            </a:endParaRPr>
          </a:p>
        </p:txBody>
      </p:sp>
      <p:sp>
        <p:nvSpPr>
          <p:cNvPr id="57" name="Shape 217"/>
          <p:cNvSpPr txBox="1"/>
          <p:nvPr/>
        </p:nvSpPr>
        <p:spPr>
          <a:xfrm>
            <a:off x="5885000" y="2151650"/>
            <a:ext cx="3041100" cy="957299"/>
          </a:xfrm>
          <a:prstGeom prst="rect">
            <a:avLst/>
          </a:prstGeom>
          <a:noFill/>
          <a:ln w="9525" cap="flat" cmpd="sng">
            <a:solidFill>
              <a:schemeClr val="tx1"/>
            </a:solidFill>
            <a:prstDash val="solid"/>
            <a:round/>
            <a:headEnd type="none" w="med" len="med"/>
            <a:tailEnd type="none" w="med" len="med"/>
          </a:ln>
        </p:spPr>
        <p:txBody>
          <a:bodyPr lIns="91425" tIns="91425" rIns="91425" bIns="91425" anchor="t" anchorCtr="0">
            <a:noAutofit/>
          </a:bodyPr>
          <a:lstStyle/>
          <a:p>
            <a:pPr marL="457200" lvl="0" indent="-228600" rtl="0">
              <a:spcBef>
                <a:spcPts val="0"/>
              </a:spcBef>
              <a:buClr>
                <a:schemeClr val="tx1"/>
              </a:buClr>
              <a:buChar char="●"/>
            </a:pPr>
            <a:r>
              <a:rPr lang="en-US" sz="1200" dirty="0">
                <a:solidFill>
                  <a:srgbClr val="000000"/>
                </a:solidFill>
              </a:rPr>
              <a:t>Platform or </a:t>
            </a:r>
            <a:r>
              <a:rPr lang="en-US" sz="1200" dirty="0" err="1">
                <a:solidFill>
                  <a:srgbClr val="000000"/>
                </a:solidFill>
              </a:rPr>
              <a:t>Dev</a:t>
            </a:r>
            <a:r>
              <a:rPr lang="en-US" sz="1200" dirty="0">
                <a:solidFill>
                  <a:srgbClr val="000000"/>
                </a:solidFill>
              </a:rPr>
              <a:t> provided</a:t>
            </a:r>
          </a:p>
          <a:p>
            <a:pPr marL="457200" lvl="0" indent="-228600" rtl="0">
              <a:spcBef>
                <a:spcPts val="0"/>
              </a:spcBef>
              <a:buChar char="●"/>
            </a:pPr>
            <a:r>
              <a:rPr lang="en-US" sz="1200" dirty="0">
                <a:solidFill>
                  <a:srgbClr val="000000"/>
                </a:solidFill>
              </a:rPr>
              <a:t>CVE’s addressed by Pivotal for Platform provided</a:t>
            </a:r>
          </a:p>
          <a:p>
            <a:pPr marL="457200" lvl="0" indent="-228600" rtl="0">
              <a:spcBef>
                <a:spcPts val="0"/>
              </a:spcBef>
              <a:buClr>
                <a:schemeClr val="tx1"/>
              </a:buClr>
              <a:buChar char="●"/>
            </a:pPr>
            <a:r>
              <a:rPr lang="en-US" sz="1200" dirty="0">
                <a:solidFill>
                  <a:srgbClr val="000000"/>
                </a:solidFill>
              </a:rPr>
              <a:t>Blue/Green Deployments</a:t>
            </a:r>
          </a:p>
        </p:txBody>
      </p:sp>
      <p:sp>
        <p:nvSpPr>
          <p:cNvPr id="58" name="Shape 218"/>
          <p:cNvSpPr/>
          <p:nvPr/>
        </p:nvSpPr>
        <p:spPr>
          <a:xfrm>
            <a:off x="5612800" y="3108950"/>
            <a:ext cx="178199" cy="1391999"/>
          </a:xfrm>
          <a:prstGeom prst="rightBrace">
            <a:avLst>
              <a:gd name="adj1" fmla="val 8333"/>
              <a:gd name="adj2" fmla="val 50000"/>
            </a:avLst>
          </a:prstGeom>
          <a:noFill/>
          <a:ln w="952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000000"/>
              </a:solidFill>
            </a:endParaRPr>
          </a:p>
        </p:txBody>
      </p:sp>
      <p:sp>
        <p:nvSpPr>
          <p:cNvPr id="59" name="Shape 219"/>
          <p:cNvSpPr txBox="1"/>
          <p:nvPr/>
        </p:nvSpPr>
        <p:spPr>
          <a:xfrm>
            <a:off x="5885000" y="3326300"/>
            <a:ext cx="3041100" cy="957299"/>
          </a:xfrm>
          <a:prstGeom prst="rect">
            <a:avLst/>
          </a:prstGeom>
          <a:noFill/>
          <a:ln w="9525" cap="flat" cmpd="sng">
            <a:solidFill>
              <a:schemeClr val="tx1"/>
            </a:solidFill>
            <a:prstDash val="solid"/>
            <a:round/>
            <a:headEnd type="none" w="med" len="med"/>
            <a:tailEnd type="none" w="med" len="med"/>
          </a:ln>
        </p:spPr>
        <p:txBody>
          <a:bodyPr lIns="91425" tIns="91425" rIns="91425" bIns="91425" anchor="t" anchorCtr="0">
            <a:noAutofit/>
          </a:bodyPr>
          <a:lstStyle/>
          <a:p>
            <a:pPr marL="457200" lvl="0" indent="-228600" rtl="0">
              <a:spcBef>
                <a:spcPts val="0"/>
              </a:spcBef>
              <a:buClr>
                <a:schemeClr val="tx1"/>
              </a:buClr>
              <a:buChar char="●"/>
            </a:pPr>
            <a:r>
              <a:rPr lang="en-US" sz="1200" dirty="0">
                <a:solidFill>
                  <a:srgbClr val="000000"/>
                </a:solidFill>
              </a:rPr>
              <a:t>Platform provided</a:t>
            </a:r>
          </a:p>
          <a:p>
            <a:pPr marL="457200" lvl="0" indent="-228600" rtl="0">
              <a:spcBef>
                <a:spcPts val="0"/>
              </a:spcBef>
              <a:buClr>
                <a:schemeClr val="tx1"/>
              </a:buClr>
              <a:buChar char="●"/>
            </a:pPr>
            <a:r>
              <a:rPr lang="en-US" sz="1200" dirty="0">
                <a:solidFill>
                  <a:srgbClr val="000000"/>
                </a:solidFill>
              </a:rPr>
              <a:t>CVE’s addressed by Pivotal </a:t>
            </a:r>
          </a:p>
          <a:p>
            <a:pPr marL="457200" lvl="0" indent="-228600" rtl="0">
              <a:spcBef>
                <a:spcPts val="0"/>
              </a:spcBef>
              <a:buClr>
                <a:schemeClr val="tx1"/>
              </a:buClr>
              <a:buChar char="●"/>
            </a:pPr>
            <a:r>
              <a:rPr lang="en-US" sz="1200" dirty="0">
                <a:solidFill>
                  <a:srgbClr val="000000"/>
                </a:solidFill>
              </a:rPr>
              <a:t>Canary style zero downtime deployments</a:t>
            </a:r>
          </a:p>
        </p:txBody>
      </p:sp>
    </p:spTree>
    <p:extLst>
      <p:ext uri="{BB962C8B-B14F-4D97-AF65-F5344CB8AC3E}">
        <p14:creationId xmlns:p14="http://schemas.microsoft.com/office/powerpoint/2010/main" val="382409650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4.xml><?xml version="1.0" encoding="utf-8"?>
<a:theme xmlns:a="http://schemas.openxmlformats.org/drawingml/2006/main" name="1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5.xml><?xml version="1.0" encoding="utf-8"?>
<a:theme xmlns:a="http://schemas.openxmlformats.org/drawingml/2006/main" name="2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78451</TotalTime>
  <Words>4511</Words>
  <Application>Microsoft Macintosh PowerPoint</Application>
  <PresentationFormat>On-screen Show (16:9)</PresentationFormat>
  <Paragraphs>593</Paragraphs>
  <Slides>31</Slides>
  <Notes>31</Notes>
  <HiddenSlides>0</HiddenSlides>
  <MMClips>0</MMClips>
  <ScaleCrop>false</ScaleCrop>
  <HeadingPairs>
    <vt:vector size="4" baseType="variant">
      <vt:variant>
        <vt:lpstr>Theme</vt:lpstr>
      </vt:variant>
      <vt:variant>
        <vt:i4>5</vt:i4>
      </vt:variant>
      <vt:variant>
        <vt:lpstr>Slide Titles</vt:lpstr>
      </vt:variant>
      <vt:variant>
        <vt:i4>31</vt:i4>
      </vt:variant>
    </vt:vector>
  </HeadingPairs>
  <TitlesOfParts>
    <vt:vector size="36" baseType="lpstr">
      <vt:lpstr>Pivotal Main</vt:lpstr>
      <vt:lpstr>1_Pivotal Main</vt:lpstr>
      <vt:lpstr>Office Theme</vt:lpstr>
      <vt:lpstr>1_Office Theme</vt:lpstr>
      <vt:lpstr>2_Pivotal Main</vt:lpstr>
      <vt:lpstr>PowerPoint Presentation</vt:lpstr>
      <vt:lpstr>PowerPoint Presentation</vt:lpstr>
      <vt:lpstr>PowerPoint Presentation</vt:lpstr>
      <vt:lpstr>Streamlining Developer Workflows</vt:lpstr>
      <vt:lpstr>PowerPoint Presentation</vt:lpstr>
      <vt:lpstr>Deployment &amp; Buildpacks</vt:lpstr>
      <vt:lpstr>Ingredients of a Buildpack Container</vt:lpstr>
      <vt:lpstr>Bring your Container(BYC) vs Buildpacks</vt:lpstr>
      <vt:lpstr>Day 2 Operations with Buildpacks</vt:lpstr>
      <vt:lpstr>What is in a Buildpack?</vt:lpstr>
      <vt:lpstr>Cloud Foundry Supported Buildpack</vt:lpstr>
      <vt:lpstr>Support any Language &amp; Runtime</vt:lpstr>
      <vt:lpstr>Continuous Delivery Automation</vt:lpstr>
      <vt:lpstr>Everything to Deploy and Manage the App</vt:lpstr>
      <vt:lpstr>PowerPoint Presentation</vt:lpstr>
      <vt:lpstr>Self-Service Provisioning + RBAC</vt:lpstr>
      <vt:lpstr>PowerPoint Presentation</vt:lpstr>
      <vt:lpstr>Comprehensive Visibility &amp; Administration</vt:lpstr>
      <vt:lpstr>Blue / Green Deployments</vt:lpstr>
      <vt:lpstr>Application Scaling</vt:lpstr>
      <vt:lpstr>Platform Scaling</vt:lpstr>
      <vt:lpstr>Platform Scaling</vt:lpstr>
      <vt:lpstr>PowerPoint Presentation</vt:lpstr>
      <vt:lpstr>Container Scheduler Handles Workloads</vt:lpstr>
      <vt:lpstr>Container Scheduler Handles Workloads</vt:lpstr>
      <vt:lpstr>Container Scheduler Handles Workloads</vt:lpstr>
      <vt:lpstr>Each Layer Upgradable with No Downtime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Christopher Decelles</cp:lastModifiedBy>
  <cp:revision>1945</cp:revision>
  <cp:lastPrinted>2015-08-14T15:58:30Z</cp:lastPrinted>
  <dcterms:created xsi:type="dcterms:W3CDTF">2015-05-27T14:59:12Z</dcterms:created>
  <dcterms:modified xsi:type="dcterms:W3CDTF">2017-03-08T19:59:40Z</dcterms:modified>
</cp:coreProperties>
</file>